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0"/>
  </p:notesMasterIdLst>
  <p:sldIdLst>
    <p:sldId id="256" r:id="rId2"/>
    <p:sldId id="257" r:id="rId3"/>
    <p:sldId id="258" r:id="rId4"/>
    <p:sldId id="429" r:id="rId5"/>
    <p:sldId id="453" r:id="rId6"/>
    <p:sldId id="454" r:id="rId7"/>
    <p:sldId id="350" r:id="rId8"/>
    <p:sldId id="352" r:id="rId9"/>
    <p:sldId id="357" r:id="rId10"/>
    <p:sldId id="358" r:id="rId11"/>
    <p:sldId id="360" r:id="rId12"/>
    <p:sldId id="259" r:id="rId13"/>
    <p:sldId id="260" r:id="rId14"/>
    <p:sldId id="347" r:id="rId15"/>
    <p:sldId id="348" r:id="rId16"/>
    <p:sldId id="349" r:id="rId17"/>
    <p:sldId id="261" r:id="rId18"/>
    <p:sldId id="262" r:id="rId19"/>
    <p:sldId id="264" r:id="rId20"/>
    <p:sldId id="266" r:id="rId21"/>
    <p:sldId id="265" r:id="rId22"/>
    <p:sldId id="341" r:id="rId23"/>
    <p:sldId id="342" r:id="rId24"/>
    <p:sldId id="343" r:id="rId25"/>
    <p:sldId id="344" r:id="rId26"/>
    <p:sldId id="345" r:id="rId27"/>
    <p:sldId id="267" r:id="rId28"/>
    <p:sldId id="369" r:id="rId29"/>
    <p:sldId id="268" r:id="rId30"/>
    <p:sldId id="346" r:id="rId31"/>
    <p:sldId id="361" r:id="rId32"/>
    <p:sldId id="362" r:id="rId33"/>
    <p:sldId id="363" r:id="rId34"/>
    <p:sldId id="269" r:id="rId35"/>
    <p:sldId id="364" r:id="rId36"/>
    <p:sldId id="365" r:id="rId37"/>
    <p:sldId id="366" r:id="rId38"/>
    <p:sldId id="367" r:id="rId39"/>
    <p:sldId id="368" r:id="rId40"/>
    <p:sldId id="272" r:id="rId41"/>
    <p:sldId id="333" r:id="rId42"/>
    <p:sldId id="334" r:id="rId43"/>
    <p:sldId id="335" r:id="rId44"/>
    <p:sldId id="336" r:id="rId45"/>
    <p:sldId id="337" r:id="rId46"/>
    <p:sldId id="338" r:id="rId47"/>
    <p:sldId id="370" r:id="rId48"/>
    <p:sldId id="371" r:id="rId49"/>
    <p:sldId id="372" r:id="rId50"/>
    <p:sldId id="373" r:id="rId51"/>
    <p:sldId id="374" r:id="rId52"/>
    <p:sldId id="375" r:id="rId53"/>
    <p:sldId id="376" r:id="rId54"/>
    <p:sldId id="377" r:id="rId55"/>
    <p:sldId id="378" r:id="rId56"/>
    <p:sldId id="379" r:id="rId57"/>
    <p:sldId id="380" r:id="rId58"/>
    <p:sldId id="381" r:id="rId59"/>
    <p:sldId id="382" r:id="rId60"/>
    <p:sldId id="383" r:id="rId61"/>
    <p:sldId id="384" r:id="rId62"/>
    <p:sldId id="385" r:id="rId63"/>
    <p:sldId id="386" r:id="rId64"/>
    <p:sldId id="387" r:id="rId65"/>
    <p:sldId id="388" r:id="rId66"/>
    <p:sldId id="275" r:id="rId67"/>
    <p:sldId id="312" r:id="rId68"/>
    <p:sldId id="313" r:id="rId69"/>
    <p:sldId id="314" r:id="rId70"/>
    <p:sldId id="315" r:id="rId71"/>
    <p:sldId id="316" r:id="rId72"/>
    <p:sldId id="317" r:id="rId73"/>
    <p:sldId id="318" r:id="rId74"/>
    <p:sldId id="319" r:id="rId75"/>
    <p:sldId id="320" r:id="rId76"/>
    <p:sldId id="321" r:id="rId77"/>
    <p:sldId id="322" r:id="rId78"/>
    <p:sldId id="323" r:id="rId79"/>
    <p:sldId id="339" r:id="rId80"/>
    <p:sldId id="276" r:id="rId81"/>
    <p:sldId id="277" r:id="rId82"/>
    <p:sldId id="394" r:id="rId83"/>
    <p:sldId id="278" r:id="rId84"/>
    <p:sldId id="389" r:id="rId85"/>
    <p:sldId id="390" r:id="rId86"/>
    <p:sldId id="391" r:id="rId87"/>
    <p:sldId id="324" r:id="rId88"/>
    <p:sldId id="325" r:id="rId89"/>
    <p:sldId id="279" r:id="rId90"/>
    <p:sldId id="326" r:id="rId91"/>
    <p:sldId id="327" r:id="rId92"/>
    <p:sldId id="280" r:id="rId93"/>
    <p:sldId id="328" r:id="rId94"/>
    <p:sldId id="396" r:id="rId95"/>
    <p:sldId id="397" r:id="rId96"/>
    <p:sldId id="398" r:id="rId97"/>
    <p:sldId id="399" r:id="rId98"/>
    <p:sldId id="400" r:id="rId99"/>
    <p:sldId id="281" r:id="rId100"/>
    <p:sldId id="395" r:id="rId101"/>
    <p:sldId id="329" r:id="rId102"/>
    <p:sldId id="330" r:id="rId103"/>
    <p:sldId id="331" r:id="rId104"/>
    <p:sldId id="332" r:id="rId105"/>
    <p:sldId id="282" r:id="rId106"/>
    <p:sldId id="392" r:id="rId107"/>
    <p:sldId id="393" r:id="rId108"/>
    <p:sldId id="406" r:id="rId109"/>
    <p:sldId id="401" r:id="rId110"/>
    <p:sldId id="284" r:id="rId111"/>
    <p:sldId id="285" r:id="rId112"/>
    <p:sldId id="404" r:id="rId113"/>
    <p:sldId id="402" r:id="rId114"/>
    <p:sldId id="405" r:id="rId115"/>
    <p:sldId id="415" r:id="rId116"/>
    <p:sldId id="416" r:id="rId117"/>
    <p:sldId id="418" r:id="rId118"/>
    <p:sldId id="419" r:id="rId119"/>
    <p:sldId id="417" r:id="rId120"/>
    <p:sldId id="290" r:id="rId121"/>
    <p:sldId id="430" r:id="rId122"/>
    <p:sldId id="433" r:id="rId123"/>
    <p:sldId id="422" r:id="rId124"/>
    <p:sldId id="420" r:id="rId125"/>
    <p:sldId id="421" r:id="rId126"/>
    <p:sldId id="423" r:id="rId127"/>
    <p:sldId id="424" r:id="rId128"/>
    <p:sldId id="431" r:id="rId129"/>
    <p:sldId id="425" r:id="rId130"/>
    <p:sldId id="426" r:id="rId131"/>
    <p:sldId id="427" r:id="rId132"/>
    <p:sldId id="428" r:id="rId133"/>
    <p:sldId id="403" r:id="rId134"/>
    <p:sldId id="287" r:id="rId135"/>
    <p:sldId id="407" r:id="rId136"/>
    <p:sldId id="408" r:id="rId137"/>
    <p:sldId id="409" r:id="rId138"/>
    <p:sldId id="410" r:id="rId139"/>
    <p:sldId id="411" r:id="rId140"/>
    <p:sldId id="412" r:id="rId141"/>
    <p:sldId id="413" r:id="rId142"/>
    <p:sldId id="414" r:id="rId143"/>
    <p:sldId id="288" r:id="rId144"/>
    <p:sldId id="289" r:id="rId145"/>
    <p:sldId id="439" r:id="rId146"/>
    <p:sldId id="440" r:id="rId147"/>
    <p:sldId id="443" r:id="rId148"/>
    <p:sldId id="444" r:id="rId149"/>
    <p:sldId id="441" r:id="rId150"/>
    <p:sldId id="442" r:id="rId151"/>
    <p:sldId id="445" r:id="rId152"/>
    <p:sldId id="434" r:id="rId153"/>
    <p:sldId id="435" r:id="rId154"/>
    <p:sldId id="447" r:id="rId155"/>
    <p:sldId id="448" r:id="rId156"/>
    <p:sldId id="449" r:id="rId157"/>
    <p:sldId id="436" r:id="rId158"/>
    <p:sldId id="446" r:id="rId159"/>
    <p:sldId id="291" r:id="rId160"/>
    <p:sldId id="292" r:id="rId161"/>
    <p:sldId id="293" r:id="rId162"/>
    <p:sldId id="294" r:id="rId163"/>
    <p:sldId id="295" r:id="rId164"/>
    <p:sldId id="296" r:id="rId165"/>
    <p:sldId id="297" r:id="rId166"/>
    <p:sldId id="298" r:id="rId167"/>
    <p:sldId id="299" r:id="rId168"/>
    <p:sldId id="300" r:id="rId169"/>
    <p:sldId id="301" r:id="rId170"/>
    <p:sldId id="302" r:id="rId171"/>
    <p:sldId id="303" r:id="rId172"/>
    <p:sldId id="304" r:id="rId173"/>
    <p:sldId id="450" r:id="rId174"/>
    <p:sldId id="305" r:id="rId175"/>
    <p:sldId id="451" r:id="rId176"/>
    <p:sldId id="452" r:id="rId177"/>
    <p:sldId id="307" r:id="rId178"/>
    <p:sldId id="308" r:id="rId17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기본 구역" id="{DBE316FA-FE50-47E3-B5C0-93A481C1F35E}">
          <p14:sldIdLst>
            <p14:sldId id="256"/>
            <p14:sldId id="257"/>
            <p14:sldId id="258"/>
            <p14:sldId id="429"/>
            <p14:sldId id="453"/>
            <p14:sldId id="454"/>
            <p14:sldId id="350"/>
            <p14:sldId id="352"/>
            <p14:sldId id="357"/>
            <p14:sldId id="358"/>
            <p14:sldId id="360"/>
            <p14:sldId id="259"/>
            <p14:sldId id="260"/>
            <p14:sldId id="347"/>
            <p14:sldId id="348"/>
            <p14:sldId id="349"/>
            <p14:sldId id="261"/>
            <p14:sldId id="262"/>
            <p14:sldId id="264"/>
            <p14:sldId id="266"/>
            <p14:sldId id="265"/>
            <p14:sldId id="341"/>
            <p14:sldId id="342"/>
            <p14:sldId id="343"/>
            <p14:sldId id="344"/>
            <p14:sldId id="345"/>
            <p14:sldId id="267"/>
            <p14:sldId id="369"/>
            <p14:sldId id="268"/>
            <p14:sldId id="346"/>
            <p14:sldId id="361"/>
            <p14:sldId id="362"/>
            <p14:sldId id="363"/>
            <p14:sldId id="269"/>
            <p14:sldId id="364"/>
            <p14:sldId id="365"/>
            <p14:sldId id="366"/>
            <p14:sldId id="367"/>
            <p14:sldId id="368"/>
            <p14:sldId id="272"/>
            <p14:sldId id="333"/>
            <p14:sldId id="334"/>
            <p14:sldId id="335"/>
            <p14:sldId id="336"/>
            <p14:sldId id="337"/>
            <p14:sldId id="338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275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39"/>
            <p14:sldId id="276"/>
            <p14:sldId id="277"/>
            <p14:sldId id="394"/>
            <p14:sldId id="278"/>
            <p14:sldId id="389"/>
            <p14:sldId id="390"/>
            <p14:sldId id="391"/>
            <p14:sldId id="324"/>
            <p14:sldId id="325"/>
            <p14:sldId id="279"/>
            <p14:sldId id="326"/>
            <p14:sldId id="327"/>
            <p14:sldId id="280"/>
            <p14:sldId id="328"/>
            <p14:sldId id="396"/>
            <p14:sldId id="397"/>
            <p14:sldId id="398"/>
            <p14:sldId id="399"/>
            <p14:sldId id="400"/>
            <p14:sldId id="281"/>
            <p14:sldId id="395"/>
            <p14:sldId id="329"/>
            <p14:sldId id="330"/>
            <p14:sldId id="331"/>
            <p14:sldId id="332"/>
            <p14:sldId id="282"/>
            <p14:sldId id="392"/>
            <p14:sldId id="393"/>
            <p14:sldId id="406"/>
            <p14:sldId id="401"/>
            <p14:sldId id="284"/>
            <p14:sldId id="285"/>
            <p14:sldId id="404"/>
            <p14:sldId id="402"/>
            <p14:sldId id="405"/>
            <p14:sldId id="415"/>
            <p14:sldId id="416"/>
            <p14:sldId id="418"/>
            <p14:sldId id="419"/>
            <p14:sldId id="417"/>
            <p14:sldId id="290"/>
            <p14:sldId id="430"/>
            <p14:sldId id="433"/>
            <p14:sldId id="422"/>
            <p14:sldId id="420"/>
            <p14:sldId id="421"/>
            <p14:sldId id="423"/>
            <p14:sldId id="424"/>
            <p14:sldId id="431"/>
            <p14:sldId id="425"/>
            <p14:sldId id="426"/>
            <p14:sldId id="427"/>
            <p14:sldId id="428"/>
            <p14:sldId id="403"/>
            <p14:sldId id="287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288"/>
            <p14:sldId id="289"/>
            <p14:sldId id="439"/>
            <p14:sldId id="440"/>
            <p14:sldId id="443"/>
            <p14:sldId id="444"/>
            <p14:sldId id="441"/>
            <p14:sldId id="442"/>
            <p14:sldId id="445"/>
            <p14:sldId id="434"/>
            <p14:sldId id="435"/>
            <p14:sldId id="447"/>
            <p14:sldId id="448"/>
            <p14:sldId id="449"/>
            <p14:sldId id="436"/>
            <p14:sldId id="446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450"/>
            <p14:sldId id="305"/>
            <p14:sldId id="451"/>
            <p14:sldId id="452"/>
            <p14:sldId id="307"/>
            <p14:sldId id="308"/>
          </p14:sldIdLst>
        </p14:section>
      </p14:sectionLst>
    </p:ex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786A2058-B8E3-4F11-AA4C-7878732E6F1F}">
  <a:tblStyle styleId="{786A2058-B8E3-4F11-AA4C-7878732E6F1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-96" y="-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viewProps" Target="viewProp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notesMaster" Target="notesMasters/notesMaster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34824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3bc9bf388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3bc9bf388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3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4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5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3be630ab6d_2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3be630ab6d_2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3be630ab6d_2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3be630ab6d_2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3be630ab6d_2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3be630ab6d_2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3c7f6777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3c7f6777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bc9bf388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bc9bf388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3be630ab6d_2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3be630ab6d_2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3be630ab6d_2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3be630ab6d_2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be630ab6d_2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3be630ab6d_2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3be630ab6d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3be630ab6d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3bc9bf388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3bc9bf388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3c7f67771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3c7f67771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3c7f677713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3c7f677713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3c7f677713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3c7f677713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3c7f677713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3c7f677713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3c7f677713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3c7f677713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667244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3c7f677713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3c7f677713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3c7f677713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3c7f677713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3c7f677713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3c7f677713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3c7f677713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3c7f677713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3be630ab6d_2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3be630ab6d_2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3be630ab6d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3be630ab6d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8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19241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9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028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3bc9bf388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3bc9bf388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3bc9bf388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3bc9bf388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bc9bf3911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3bc9bf3911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3be630ab6d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3be630ab6d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4808fc9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f4808fc9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bc9bf39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3bc9bf39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90224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78500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3269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37917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06763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be630ab6d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3be630ab6d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3be630ab6d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3be630ab6d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3be630ab6d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3be630ab6d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33042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3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7856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c9bf39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c9bf391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4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8127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5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0043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3be630ab6d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3be630ab6d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16512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7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20068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26700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34602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53105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3bc9bf388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3bc9bf388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2855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3bc9bf388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3bc9bf388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54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35216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63866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8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96687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9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57363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7908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43775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56944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577754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2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5251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99944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3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08648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49523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37814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92208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7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50181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8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5465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9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233007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0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180691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1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451474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7871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116013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3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400479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979393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5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417088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be630ab6d_2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3be630ab6d_2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3be630ab6d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3be630ab6d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3bde7db98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3bde7db98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be630ab6d_2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3be630ab6d_2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3be630ab6d_2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3be630ab6d_2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6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54917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9220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318064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8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10251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be630ab6d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3be630ab6d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3be630ab6d_2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3be630ab6d_2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3be630ab6d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3be630ab6d_2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3be630ab6d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3be630ab6d_2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476795da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f476795da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3be630ab6d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3be630ab6d_2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200803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p19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9:notes"/>
          <p:cNvSpPr txBox="1">
            <a:spLocks noGrp="1"/>
          </p:cNvSpPr>
          <p:nvPr>
            <p:ph type="sldNum" idx="12"/>
          </p:nvPr>
        </p:nvSpPr>
        <p:spPr>
          <a:xfrm>
            <a:off x="3883852" y="8685331"/>
            <a:ext cx="297254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8053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3be630ab6d_2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3be630ab6d_2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2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40413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3be630ab6d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3be630ab6d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7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8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3be630ab6d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3be630ab6d_2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3be630ab6d_2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3be630ab6d_2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1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839775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0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2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4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5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6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3be630ab6d_2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3be630ab6d_2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8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:notes"/>
          <p:cNvSpPr txBox="1">
            <a:spLocks noGrp="1"/>
          </p:cNvSpPr>
          <p:nvPr>
            <p:ph type="body" idx="1"/>
          </p:nvPr>
        </p:nvSpPr>
        <p:spPr>
          <a:xfrm>
            <a:off x="685480" y="4344135"/>
            <a:ext cx="5487041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기본 본문">
  <p:cSld name="2_기본 본문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0" y="-16836"/>
            <a:ext cx="9144000" cy="416886"/>
          </a:xfrm>
          <a:prstGeom prst="rect">
            <a:avLst/>
          </a:prstGeom>
          <a:solidFill>
            <a:srgbClr val="3273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" name="Google Shape;41;p5"/>
          <p:cNvSpPr/>
          <p:nvPr/>
        </p:nvSpPr>
        <p:spPr>
          <a:xfrm>
            <a:off x="8410575" y="4982766"/>
            <a:ext cx="733425" cy="161925"/>
          </a:xfrm>
          <a:prstGeom prst="rect">
            <a:avLst/>
          </a:prstGeom>
          <a:gradFill>
            <a:gsLst>
              <a:gs pos="0">
                <a:srgbClr val="B6DDE7"/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rgbClr val="005E5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" name="Google Shape;42;p5"/>
          <p:cNvSpPr/>
          <p:nvPr/>
        </p:nvSpPr>
        <p:spPr>
          <a:xfrm>
            <a:off x="8279259" y="4954191"/>
            <a:ext cx="842962" cy="160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 smtClean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lang="ko-KR" sz="1200" b="0" i="0" u="none" strike="noStrike" cap="none" dirty="0" smtClean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/</a:t>
            </a:r>
            <a:r>
              <a:rPr lang="en-US" altLang="ko-KR" sz="1200" b="0" i="0" u="none" strike="noStrike" cap="none" dirty="0" smtClean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21</a:t>
            </a:r>
            <a:endParaRPr sz="1200" b="0" i="0" u="none" strike="noStrike" cap="none" dirty="0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63500" y="38839"/>
            <a:ext cx="7785100" cy="35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  <a:defRPr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body" idx="1"/>
          </p:nvPr>
        </p:nvSpPr>
        <p:spPr>
          <a:xfrm>
            <a:off x="63501" y="580279"/>
            <a:ext cx="8963994" cy="4252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937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  <a:defRPr sz="2000" b="1"/>
            </a:lvl1pPr>
            <a:lvl2pPr marL="914400" lvl="1" indent="-33020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Clr>
                <a:srgbClr val="205867"/>
              </a:buClr>
              <a:buSzPts val="1600"/>
              <a:buFont typeface="Noto Sans Symbols"/>
              <a:buChar char="▪"/>
              <a:defRPr sz="1600"/>
            </a:lvl2pPr>
            <a:lvl3pPr marL="1371600" lvl="2" indent="-31750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Clr>
                <a:srgbClr val="205867"/>
              </a:buClr>
              <a:buSzPts val="1400"/>
              <a:buFont typeface="Arial"/>
              <a:buChar char="•"/>
              <a:defRPr sz="1400"/>
            </a:lvl3pPr>
            <a:lvl4pPr marL="1828800" lvl="3" indent="-304800" algn="l">
              <a:lnSpc>
                <a:spcPct val="130000"/>
              </a:lnSpc>
              <a:spcBef>
                <a:spcPts val="240"/>
              </a:spcBef>
              <a:spcAft>
                <a:spcPts val="0"/>
              </a:spcAft>
              <a:buClr>
                <a:srgbClr val="205867"/>
              </a:buClr>
              <a:buSzPts val="1200"/>
              <a:buFont typeface="Malgun Gothic"/>
              <a:buChar char="-"/>
              <a:defRPr sz="1200"/>
            </a:lvl4pPr>
            <a:lvl5pPr marL="2286000" lvl="4" indent="-2921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205867"/>
              </a:buClr>
              <a:buSzPts val="1000"/>
              <a:buFont typeface="Arial"/>
              <a:buChar char="»"/>
              <a:defRPr sz="10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5214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7.jp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9.jp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2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0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2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5.jpg"/><Relationship Id="rId4" Type="http://schemas.openxmlformats.org/officeDocument/2006/relationships/image" Target="../media/image164.jp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1.jp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jp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jp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3.jp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jp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jp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jp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jp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g"/><Relationship Id="rId7" Type="http://schemas.openxmlformats.org/officeDocument/2006/relationships/image" Target="../media/image199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8.png"/><Relationship Id="rId5" Type="http://schemas.openxmlformats.org/officeDocument/2006/relationships/image" Target="../media/image197.jpg"/><Relationship Id="rId4" Type="http://schemas.openxmlformats.org/officeDocument/2006/relationships/image" Target="../media/image196.jp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1.jp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jp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6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9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2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ver/d2codingfon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ver/d2codingfon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5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1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3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6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9.pn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2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emf"/><Relationship Id="rId4" Type="http://schemas.openxmlformats.org/officeDocument/2006/relationships/image" Target="../media/image37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emf"/><Relationship Id="rId4" Type="http://schemas.openxmlformats.org/officeDocument/2006/relationships/image" Target="../media/image43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emf"/><Relationship Id="rId4" Type="http://schemas.openxmlformats.org/officeDocument/2006/relationships/image" Target="../media/image67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4" Type="http://schemas.openxmlformats.org/officeDocument/2006/relationships/image" Target="../media/image72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1.emf"/><Relationship Id="rId4" Type="http://schemas.openxmlformats.org/officeDocument/2006/relationships/image" Target="../media/image8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2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4.jp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tryit.asp?filename=trycss_position_sticky" TargetMode="External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css_pseudo_classes.asp" TargetMode="External"/><Relationship Id="rId2" Type="http://schemas.openxmlformats.org/officeDocument/2006/relationships/hyperlink" Target="https://www.w3schools.com/css/css_combinators.asp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8.png"/><Relationship Id="rId5" Type="http://schemas.openxmlformats.org/officeDocument/2006/relationships/hyperlink" Target="https://www.w3schools.com/css/css_attribute_selectors.asp" TargetMode="External"/><Relationship Id="rId4" Type="http://schemas.openxmlformats.org/officeDocument/2006/relationships/hyperlink" Target="https://www.w3schools.com/css/css_pseudo_elements.asp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0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1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01 웹 퍼블리싱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0862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1주차 40시간 (CSS</a:t>
            </a:r>
            <a:r>
              <a:rPr lang="ko" dirty="0" smtClean="0"/>
              <a:t>)</a:t>
            </a:r>
            <a:endParaRPr lang="en-US" altLang="ko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김범준 강사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 dirty="0" smtClean="0"/>
              <a:t>웹 </a:t>
            </a:r>
            <a:r>
              <a:rPr lang="ko-KR" dirty="0"/>
              <a:t>브라우저 전쟁과 웹 표준</a:t>
            </a:r>
            <a:endParaRPr dirty="0"/>
          </a:p>
        </p:txBody>
      </p:sp>
      <p:sp>
        <p:nvSpPr>
          <p:cNvPr id="145" name="Google Shape;145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웹 표준과 웹 브라우저 타임 라인</a:t>
            </a:r>
            <a:endParaRPr/>
          </a:p>
        </p:txBody>
      </p:sp>
      <p:pic>
        <p:nvPicPr>
          <p:cNvPr id="146" name="Google Shape;146;p19"/>
          <p:cNvPicPr preferRelativeResize="0"/>
          <p:nvPr/>
        </p:nvPicPr>
        <p:blipFill rotWithShape="1">
          <a:blip r:embed="rId3">
            <a:alphaModFix/>
          </a:blip>
          <a:srcRect t="2750" b="1700"/>
          <a:stretch/>
        </p:blipFill>
        <p:spPr>
          <a:xfrm>
            <a:off x="4480560" y="1120140"/>
            <a:ext cx="3718560" cy="3855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65037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레이아웃 구성</a:t>
            </a:r>
            <a:endParaRPr/>
          </a:p>
        </p:txBody>
      </p:sp>
      <p:sp>
        <p:nvSpPr>
          <p:cNvPr id="211" name="Google Shape;211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ko-KR" altLang="en-US" dirty="0" smtClean="0"/>
              <a:t>다단 레이아웃 </a:t>
            </a:r>
            <a:r>
              <a:rPr lang="en-US" dirty="0"/>
              <a:t>	</a:t>
            </a:r>
            <a:endParaRPr dirty="0"/>
          </a:p>
        </p:txBody>
      </p:sp>
      <p:sp>
        <p:nvSpPr>
          <p:cNvPr id="2" name="직사각형 1"/>
          <p:cNvSpPr/>
          <p:nvPr/>
        </p:nvSpPr>
        <p:spPr>
          <a:xfrm>
            <a:off x="617220" y="1676400"/>
            <a:ext cx="7955280" cy="662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17220" y="2430780"/>
            <a:ext cx="7955280" cy="331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7220" y="2853690"/>
            <a:ext cx="1478280" cy="1276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094220" y="2859405"/>
            <a:ext cx="1478280" cy="1276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209800" y="2853690"/>
            <a:ext cx="4785360" cy="4457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17220" y="4236720"/>
            <a:ext cx="7955280" cy="662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209800" y="3417570"/>
            <a:ext cx="2293620" cy="712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594860" y="3417570"/>
            <a:ext cx="2392680" cy="718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86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ko" altLang="ko-KR" dirty="0"/>
              <a:t>웹 사이트 작업 </a:t>
            </a:r>
            <a:r>
              <a:rPr lang="en-US" altLang="ko" dirty="0" smtClean="0"/>
              <a:t>(</a:t>
            </a:r>
            <a:r>
              <a:rPr lang="en-US" altLang="ko" dirty="0"/>
              <a:t>Front-end)</a:t>
            </a:r>
            <a:endParaRPr dirty="0"/>
          </a:p>
        </p:txBody>
      </p:sp>
      <p:pic>
        <p:nvPicPr>
          <p:cNvPr id="172" name="Google Shape;1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7025" y="1118325"/>
            <a:ext cx="2949948" cy="3820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620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815" y="1161288"/>
            <a:ext cx="5288953" cy="373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Google Shape;171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ko" altLang="ko-KR" dirty="0"/>
              <a:t>웹 사이트 작업 </a:t>
            </a:r>
            <a:r>
              <a:rPr lang="en-US" altLang="ko" dirty="0" smtClean="0"/>
              <a:t>(</a:t>
            </a:r>
            <a:r>
              <a:rPr lang="en-US" altLang="ko" dirty="0"/>
              <a:t>Front-end)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478502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" altLang="ko-KR" dirty="0"/>
              <a:t>웹 사이트 작업 </a:t>
            </a:r>
            <a:r>
              <a:rPr lang="en-US" altLang="ko" dirty="0"/>
              <a:t>(Front-end)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407" y="1179130"/>
            <a:ext cx="5111497" cy="3806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572433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" altLang="ko-KR" dirty="0"/>
              <a:t>웹 사이트 작업 </a:t>
            </a:r>
            <a:r>
              <a:rPr lang="en-US" altLang="ko" dirty="0"/>
              <a:t>(Front-end)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537" y="1130669"/>
            <a:ext cx="5193792" cy="3872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705641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과정 실습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 dirty="0" smtClean="0"/>
              <a:t>문서 구조화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실습</a:t>
            </a:r>
            <a:endParaRPr dirty="0"/>
          </a:p>
        </p:txBody>
      </p:sp>
      <p:sp>
        <p:nvSpPr>
          <p:cNvPr id="211" name="Google Shape;211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시맨틱 태그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시맨틱 태그를 사용한 시맨틱 웹 구현</a:t>
            </a: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/>
          </a:p>
        </p:txBody>
      </p:sp>
      <p:pic>
        <p:nvPicPr>
          <p:cNvPr id="212" name="Google Shape;212;p25" descr="C:\Users\acauser2\Desktop\강의교안 작업\fig_4455\ch04_샘플\그림 4-7(a)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680" y="1898313"/>
            <a:ext cx="5227320" cy="2184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5" descr="C:\Users\acauser2\Desktop\강의교안 작업\fig_4455\ch04_샘플\그림 4-7(b)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24500" y="3268980"/>
            <a:ext cx="3142808" cy="17348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053528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 dirty="0" smtClean="0"/>
              <a:t>문서 구조화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실습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 dirty="0" err="1" smtClean="0"/>
              <a:t>시맨틱</a:t>
            </a:r>
            <a:r>
              <a:rPr lang="ko-KR" dirty="0" smtClean="0"/>
              <a:t> </a:t>
            </a:r>
            <a:r>
              <a:rPr lang="ko-KR" dirty="0"/>
              <a:t>태그를 이용한 레이아웃 구성</a:t>
            </a: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dirty="0"/>
          </a:p>
        </p:txBody>
      </p:sp>
      <p:pic>
        <p:nvPicPr>
          <p:cNvPr id="222" name="Google Shape;222;p26" descr="C:\Users\acauser2\Desktop\강의교안 작업\fig_4455\ch04_샘플\코드 4-1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2960" y="1653539"/>
            <a:ext cx="4373880" cy="3322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6" descr="C:\Users\acauser2\Desktop\강의교안 작업\fig_4455\ch04_샘플\코드 4-13 결과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59826" y="1696893"/>
            <a:ext cx="4651714" cy="16178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636939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문서 구조화 실습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815" y="1161288"/>
            <a:ext cx="5288953" cy="373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5936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폼 입력 데이터 서버에 전송 실습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675226" y="1708734"/>
            <a:ext cx="2197514" cy="508685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ko-KR" altLang="en-US" dirty="0" smtClean="0"/>
              <a:t>클라이언트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26" y="2377440"/>
            <a:ext cx="7922172" cy="1531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텍스트 개체 틀 4"/>
          <p:cNvSpPr txBox="1">
            <a:spLocks/>
          </p:cNvSpPr>
          <p:nvPr/>
        </p:nvSpPr>
        <p:spPr>
          <a:xfrm>
            <a:off x="4849508" y="1702970"/>
            <a:ext cx="3747889" cy="50868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 err="1" smtClean="0"/>
              <a:t>Node.js</a:t>
            </a:r>
            <a:r>
              <a:rPr lang="en-US" altLang="ko-KR" dirty="0" smtClean="0"/>
              <a:t> </a:t>
            </a:r>
            <a:r>
              <a:rPr lang="ko-KR" altLang="en-US" dirty="0" smtClean="0"/>
              <a:t>서버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452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 dirty="0" smtClean="0"/>
              <a:t>웹 </a:t>
            </a:r>
            <a:r>
              <a:rPr lang="ko-KR" dirty="0"/>
              <a:t>동작</a:t>
            </a:r>
            <a:endParaRPr dirty="0"/>
          </a:p>
        </p:txBody>
      </p:sp>
      <p:sp>
        <p:nvSpPr>
          <p:cNvPr id="159" name="Google Shape;159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>
              <a:spcBef>
                <a:spcPts val="0"/>
              </a:spcBef>
            </a:pPr>
            <a:r>
              <a:rPr lang="ko-KR" altLang="en-US" sz="1400" b="0" dirty="0"/>
              <a:t>서버와 클라이언트 </a:t>
            </a:r>
            <a:endParaRPr lang="ko-KR" altLang="en-US" sz="1400" dirty="0"/>
          </a:p>
          <a:p>
            <a:pPr marL="355600" lvl="0" indent="-96838">
              <a:buNone/>
            </a:pPr>
            <a:endParaRPr lang="ko-KR" altLang="en-US" sz="1400" dirty="0"/>
          </a:p>
          <a:p>
            <a:pPr marL="355600" lvl="0" indent="-96838">
              <a:buNone/>
            </a:pPr>
            <a:endParaRPr lang="ko-KR" altLang="en-US" sz="1400" dirty="0"/>
          </a:p>
          <a:p>
            <a:pPr marL="355600" lvl="0" indent="-96838">
              <a:buNone/>
            </a:pPr>
            <a:endParaRPr lang="ko-KR" altLang="en-US" sz="1100" dirty="0"/>
          </a:p>
          <a:p>
            <a:pPr marL="355600" lvl="0" indent="-96838">
              <a:buNone/>
            </a:pPr>
            <a:endParaRPr lang="ko-KR" altLang="en-US" sz="700" dirty="0"/>
          </a:p>
          <a:p>
            <a:pPr marL="355600" lvl="0" indent="-261938"/>
            <a:r>
              <a:rPr lang="ko-KR" altLang="en-US" sz="1400" b="0" dirty="0"/>
              <a:t>서버 프로그램</a:t>
            </a:r>
            <a:r>
              <a:rPr lang="en-US" altLang="ko-KR" sz="1400" b="0" dirty="0"/>
              <a:t>(</a:t>
            </a:r>
            <a:r>
              <a:rPr lang="ko-KR" altLang="en-US" sz="1400" b="0" dirty="0" err="1"/>
              <a:t>백엔드</a:t>
            </a:r>
            <a:r>
              <a:rPr lang="ko-KR" altLang="en-US" sz="1400" b="0" dirty="0"/>
              <a:t> 프로그램</a:t>
            </a:r>
            <a:r>
              <a:rPr lang="en-US" altLang="ko-KR" sz="1400" b="0" dirty="0"/>
              <a:t>)</a:t>
            </a:r>
            <a:endParaRPr lang="ko-KR" altLang="en-US" sz="1400" dirty="0"/>
          </a:p>
          <a:p>
            <a:pPr marL="534988" lvl="1" indent="-177800"/>
            <a:r>
              <a:rPr lang="ko-KR" altLang="en-US" sz="1100" dirty="0"/>
              <a:t>자바</a:t>
            </a:r>
            <a:r>
              <a:rPr lang="en-US" altLang="ko-KR" sz="1100" dirty="0"/>
              <a:t>, C#, </a:t>
            </a:r>
            <a:r>
              <a:rPr lang="ko-KR" altLang="en-US" sz="1100" dirty="0"/>
              <a:t>루비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파이썬</a:t>
            </a:r>
            <a:r>
              <a:rPr lang="en-US" altLang="ko-KR" sz="1100" dirty="0"/>
              <a:t>, </a:t>
            </a:r>
            <a:r>
              <a:rPr lang="ko-KR" altLang="en-US" sz="1100" dirty="0"/>
              <a:t>자바스크립트</a:t>
            </a:r>
          </a:p>
          <a:p>
            <a:pPr marL="720725" lvl="2" indent="-185737"/>
            <a:r>
              <a:rPr lang="ko-KR" altLang="en-US" sz="1100" dirty="0"/>
              <a:t>웹 프레임워크</a:t>
            </a:r>
            <a:r>
              <a:rPr lang="en-US" altLang="ko-KR" sz="1100" dirty="0"/>
              <a:t>(ASP.NET, JSP, PHP </a:t>
            </a:r>
            <a:r>
              <a:rPr lang="ko-KR" altLang="en-US" sz="1100" dirty="0"/>
              <a:t>등</a:t>
            </a:r>
            <a:r>
              <a:rPr lang="en-US" altLang="ko-KR" sz="1100" dirty="0"/>
              <a:t>)</a:t>
            </a:r>
            <a:endParaRPr lang="ko-KR" altLang="en-US" sz="1100" dirty="0"/>
          </a:p>
          <a:p>
            <a:pPr marL="720725" lvl="2" indent="-185737"/>
            <a:r>
              <a:rPr lang="en-US" altLang="ko-KR" sz="1100" dirty="0"/>
              <a:t>MVC </a:t>
            </a:r>
            <a:r>
              <a:rPr lang="ko-KR" altLang="en-US" sz="1100" dirty="0"/>
              <a:t>프레임워크</a:t>
            </a:r>
            <a:r>
              <a:rPr lang="en-US" altLang="ko-KR" sz="1100" dirty="0"/>
              <a:t>(ASP.NET MVC, Spring MVC, Ruby on Rails </a:t>
            </a:r>
            <a:r>
              <a:rPr lang="ko-KR" altLang="en-US" sz="1100" dirty="0"/>
              <a:t>등</a:t>
            </a:r>
            <a:r>
              <a:rPr lang="en-US" altLang="ko-KR" sz="1100" dirty="0"/>
              <a:t>)</a:t>
            </a:r>
            <a:r>
              <a:rPr lang="ko-KR" altLang="en-US" sz="1100" dirty="0"/>
              <a:t> </a:t>
            </a:r>
          </a:p>
          <a:p>
            <a:pPr marL="720725" lvl="2" indent="-185737"/>
            <a:r>
              <a:rPr lang="ko-KR" altLang="en-US" sz="1100" dirty="0" err="1"/>
              <a:t>비동기</a:t>
            </a:r>
            <a:r>
              <a:rPr lang="ko-KR" altLang="en-US" sz="1100" dirty="0"/>
              <a:t> 프레임워크</a:t>
            </a:r>
            <a:r>
              <a:rPr lang="en-US" altLang="ko-KR" sz="1100" dirty="0"/>
              <a:t>(Node.js Express, Jetty)</a:t>
            </a:r>
            <a:endParaRPr lang="ko-KR" altLang="en-US" sz="1100" dirty="0"/>
          </a:p>
          <a:p>
            <a:pPr marL="720725" lvl="2" indent="-185737"/>
            <a:endParaRPr lang="ko-KR" altLang="en-US" sz="1100" dirty="0"/>
          </a:p>
          <a:p>
            <a:pPr marL="355600" lvl="0" indent="-261938"/>
            <a:r>
              <a:rPr lang="ko-KR" altLang="en-US" sz="1400" b="0" dirty="0"/>
              <a:t>클라이언트 프로그램</a:t>
            </a:r>
            <a:r>
              <a:rPr lang="en-US" altLang="ko-KR" sz="1400" b="0" dirty="0"/>
              <a:t>(</a:t>
            </a:r>
            <a:r>
              <a:rPr lang="ko-KR" altLang="en-US" sz="1400" b="0" dirty="0" err="1"/>
              <a:t>프론트엔드</a:t>
            </a:r>
            <a:r>
              <a:rPr lang="ko-KR" altLang="en-US" sz="1400" b="0" dirty="0"/>
              <a:t> 프로그램</a:t>
            </a:r>
            <a:r>
              <a:rPr lang="en-US" altLang="ko-KR" sz="1400" b="0" dirty="0"/>
              <a:t>)</a:t>
            </a:r>
            <a:endParaRPr lang="ko-KR" altLang="en-US" sz="1400" dirty="0"/>
          </a:p>
          <a:p>
            <a:pPr marL="534988" lvl="1" indent="-177800"/>
            <a:r>
              <a:rPr lang="en-US" altLang="ko-KR" sz="1100" dirty="0"/>
              <a:t>HTML, CSS, </a:t>
            </a:r>
            <a:r>
              <a:rPr lang="ko-KR" altLang="en-US" sz="1100" dirty="0"/>
              <a:t>자바스크립트로 개발</a:t>
            </a:r>
          </a:p>
          <a:p>
            <a:pPr marL="720725" lvl="2" indent="-185737"/>
            <a:r>
              <a:rPr lang="ko-KR" altLang="en-US" sz="1100" dirty="0" err="1"/>
              <a:t>구글</a:t>
            </a:r>
            <a:r>
              <a:rPr lang="ko-KR" altLang="en-US" sz="1100" dirty="0"/>
              <a:t> 문서</a:t>
            </a:r>
          </a:p>
          <a:p>
            <a:pPr marL="534988" lvl="1" indent="-76200">
              <a:buNone/>
            </a:pPr>
            <a:endParaRPr lang="ko-KR" altLang="en-US" sz="1100" dirty="0"/>
          </a:p>
        </p:txBody>
      </p:sp>
      <p:pic>
        <p:nvPicPr>
          <p:cNvPr id="162" name="Google Shape;16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81947" y="3482340"/>
            <a:ext cx="4236273" cy="13944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그룹 5"/>
          <p:cNvGrpSpPr/>
          <p:nvPr/>
        </p:nvGrpSpPr>
        <p:grpSpPr>
          <a:xfrm>
            <a:off x="4298127" y="621141"/>
            <a:ext cx="4236273" cy="1946799"/>
            <a:chOff x="1845391" y="1050856"/>
            <a:chExt cx="5325899" cy="2495590"/>
          </a:xfrm>
        </p:grpSpPr>
        <p:pic>
          <p:nvPicPr>
            <p:cNvPr id="7" name="Google Shape;161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845391" y="1050856"/>
              <a:ext cx="3338095" cy="2495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직사각형 7"/>
            <p:cNvSpPr/>
            <p:nvPr/>
          </p:nvSpPr>
          <p:spPr>
            <a:xfrm>
              <a:off x="5085719" y="2566914"/>
              <a:ext cx="2085571" cy="4487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 dirty="0" smtClean="0"/>
                <a:t>(</a:t>
              </a:r>
              <a:r>
                <a:rPr lang="ko-KR" altLang="en-US" sz="1100" dirty="0"/>
                <a:t>사용자): 요청하는 쪽</a:t>
              </a: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140701" y="1398530"/>
              <a:ext cx="2085571" cy="4487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 dirty="0" smtClean="0"/>
                <a:t>(</a:t>
              </a:r>
              <a:r>
                <a:rPr lang="ko-KR" altLang="en-US" sz="1100" dirty="0"/>
                <a:t>제공자): 응답하는 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691376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CSS 고급 선택자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 err="1" smtClean="0"/>
              <a:t>CSS3</a:t>
            </a:r>
            <a:r>
              <a:rPr lang="en-US" altLang="ko" dirty="0" smtClean="0"/>
              <a:t> </a:t>
            </a:r>
            <a:r>
              <a:rPr lang="ko" dirty="0" smtClean="0"/>
              <a:t>트랜지션</a:t>
            </a:r>
            <a:endParaRPr dirty="0"/>
          </a:p>
        </p:txBody>
      </p:sp>
      <p:sp>
        <p:nvSpPr>
          <p:cNvPr id="233" name="Google Shape;233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/>
              <a:t>transition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/>
              <a:t>transition-delay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/>
              <a:t>transition-duration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/>
              <a:t>transition-property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/>
              <a:t>transition-timing-function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4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11" y="2560320"/>
            <a:ext cx="5426916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50518" y="4785360"/>
            <a:ext cx="4376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</a:t>
            </a:r>
            <a:r>
              <a:rPr lang="en-US" altLang="ko-KR" dirty="0" err="1"/>
              <a:t>www.w3schools.com</a:t>
            </a:r>
            <a:r>
              <a:rPr lang="en-US" altLang="ko-KR" dirty="0"/>
              <a:t>/</a:t>
            </a:r>
            <a:r>
              <a:rPr lang="en-US" altLang="ko-KR" dirty="0" err="1"/>
              <a:t>css</a:t>
            </a:r>
            <a:r>
              <a:rPr lang="en-US" altLang="ko-KR" dirty="0"/>
              <a:t>/</a:t>
            </a:r>
            <a:r>
              <a:rPr lang="en-US" altLang="ko-KR" dirty="0" err="1"/>
              <a:t>css3_transitions.asp</a:t>
            </a:r>
            <a:endParaRPr lang="ko-KR" alt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420" y="579119"/>
            <a:ext cx="2842260" cy="218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CSS</a:t>
            </a:r>
            <a:r>
              <a:rPr lang="en-US" altLang="ko-KR" dirty="0" smtClean="0"/>
              <a:t> </a:t>
            </a:r>
            <a:r>
              <a:rPr lang="ko-KR" altLang="en-US" dirty="0" smtClean="0"/>
              <a:t>애니메이션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2911560" cy="247464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/>
              <a:t>@</a:t>
            </a:r>
            <a:r>
              <a:rPr lang="en-US" altLang="ko-KR" sz="1400" dirty="0" err="1"/>
              <a:t>keyframes</a:t>
            </a:r>
            <a:endParaRPr lang="en-US" altLang="ko-K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/>
              <a:t>animation-name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/>
              <a:t>animation-duration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/>
              <a:t>animation-delay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/>
              <a:t>animation-iteration-count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/>
              <a:t>animation-direction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/>
              <a:t>animation-timing-function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/>
              <a:t>animation-fill-mode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animation</a:t>
            </a:r>
            <a:endParaRPr lang="en-US" altLang="ko-KR" sz="1400" dirty="0"/>
          </a:p>
        </p:txBody>
      </p:sp>
      <p:sp>
        <p:nvSpPr>
          <p:cNvPr id="4" name="직사각형 3"/>
          <p:cNvSpPr/>
          <p:nvPr/>
        </p:nvSpPr>
        <p:spPr>
          <a:xfrm>
            <a:off x="316734" y="4658142"/>
            <a:ext cx="4426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</a:t>
            </a:r>
            <a:r>
              <a:rPr lang="en-US" altLang="ko-KR" dirty="0" err="1"/>
              <a:t>www.w3schools.com</a:t>
            </a:r>
            <a:r>
              <a:rPr lang="en-US" altLang="ko-KR" dirty="0"/>
              <a:t>/</a:t>
            </a:r>
            <a:r>
              <a:rPr lang="en-US" altLang="ko-KR" dirty="0" err="1"/>
              <a:t>css</a:t>
            </a:r>
            <a:r>
              <a:rPr lang="en-US" altLang="ko-KR" dirty="0"/>
              <a:t>/</a:t>
            </a:r>
            <a:r>
              <a:rPr lang="en-US" altLang="ko-KR" dirty="0" err="1"/>
              <a:t>css3_animations.asp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47" y="1093211"/>
            <a:ext cx="3913272" cy="3173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5818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반응형</a:t>
            </a:r>
            <a:r>
              <a:rPr lang="ko-KR" altLang="en-US" dirty="0" smtClean="0"/>
              <a:t> 웹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 smtClean="0"/>
              <a:t>다양한 디바이스에 다양한 모양으로 변경 됨</a:t>
            </a:r>
            <a:endParaRPr lang="en-US" altLang="ko-KR" sz="1600" dirty="0" smtClean="0"/>
          </a:p>
          <a:p>
            <a:r>
              <a:rPr lang="en-US" altLang="ko-KR" sz="1600" dirty="0" err="1" smtClean="0"/>
              <a:t>Javascript</a:t>
            </a:r>
            <a:r>
              <a:rPr lang="ko-KR" altLang="en-US" sz="1600" dirty="0" smtClean="0"/>
              <a:t>가 없어도 </a:t>
            </a:r>
            <a:r>
              <a:rPr lang="en-US" altLang="ko-KR" sz="1600" dirty="0" err="1" smtClean="0"/>
              <a:t>CSS</a:t>
            </a:r>
            <a:r>
              <a:rPr lang="ko-KR" altLang="en-US" sz="1600" dirty="0" smtClean="0"/>
              <a:t>와 </a:t>
            </a:r>
            <a:r>
              <a:rPr lang="en-US" altLang="ko-KR" sz="1600" dirty="0" smtClean="0"/>
              <a:t>HTML</a:t>
            </a:r>
            <a:r>
              <a:rPr lang="ko-KR" altLang="en-US" sz="1600" dirty="0" smtClean="0"/>
              <a:t>만으로 구현 </a:t>
            </a:r>
            <a:endParaRPr lang="ko-KR" altLang="en-US" sz="16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757" y="1882139"/>
            <a:ext cx="4609107" cy="3042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654430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반응형</a:t>
            </a:r>
            <a:r>
              <a:rPr lang="ko-KR" altLang="en-US" dirty="0"/>
              <a:t> 웹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30" y="1247829"/>
            <a:ext cx="4456749" cy="1345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794" y="3299459"/>
            <a:ext cx="2217420" cy="1589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아래쪽 화살표 3"/>
          <p:cNvSpPr/>
          <p:nvPr/>
        </p:nvSpPr>
        <p:spPr>
          <a:xfrm>
            <a:off x="2358863" y="2707284"/>
            <a:ext cx="335282" cy="3886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787" y="234593"/>
            <a:ext cx="2601701" cy="4779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577405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2400"/>
            </a:pPr>
            <a:r>
              <a:rPr lang="ko-KR" altLang="en-US" dirty="0" err="1"/>
              <a:t>반응형</a:t>
            </a:r>
            <a:r>
              <a:rPr lang="ko-KR" altLang="en-US" dirty="0"/>
              <a:t> 웹</a:t>
            </a:r>
            <a:endParaRPr dirty="0"/>
          </a:p>
        </p:txBody>
      </p:sp>
      <p:sp>
        <p:nvSpPr>
          <p:cNvPr id="80" name="Google Shape;80;p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 dirty="0" err="1"/>
              <a:t>반응형</a:t>
            </a:r>
            <a:r>
              <a:rPr lang="ko-KR" dirty="0"/>
              <a:t> 웹</a:t>
            </a: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 dirty="0"/>
              <a:t>웹 페이지 하나로도 데스크톱, </a:t>
            </a:r>
            <a:r>
              <a:rPr lang="ko-KR" dirty="0" err="1"/>
              <a:t>태블릿</a:t>
            </a:r>
            <a:r>
              <a:rPr lang="ko-KR" dirty="0"/>
              <a:t>PC, 스마트폰에 맞게 디자인이 자동으로 반응해서 변경되는 웹 페이지</a:t>
            </a: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 dirty="0"/>
              <a:t>장점</a:t>
            </a:r>
            <a:endParaRPr dirty="0"/>
          </a:p>
          <a:p>
            <a:pPr marL="720725" lvl="2" indent="-185737" algn="l" rtl="0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</a:pPr>
            <a:r>
              <a:rPr lang="ko-KR" dirty="0"/>
              <a:t>개발 효율성, 유지 보수 용이</a:t>
            </a: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 dirty="0"/>
              <a:t>미디어 쿼리(media query)를 사용해 개발</a:t>
            </a:r>
            <a:endParaRPr dirty="0"/>
          </a:p>
        </p:txBody>
      </p:sp>
      <p:pic>
        <p:nvPicPr>
          <p:cNvPr id="81" name="Google Shape;81;p11" descr="C:\Users\acauser2\Desktop\강의교안 작업\fig_4455\ch08_샘플\그림 8-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4008" y="1869672"/>
            <a:ext cx="4369296" cy="29896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69162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 dirty="0" err="1" smtClean="0"/>
              <a:t>반응형</a:t>
            </a:r>
            <a:r>
              <a:rPr lang="ko-KR" dirty="0" smtClean="0"/>
              <a:t> </a:t>
            </a:r>
            <a:r>
              <a:rPr lang="ko-KR" dirty="0"/>
              <a:t>웹을 위한 설정</a:t>
            </a:r>
            <a:endParaRPr dirty="0"/>
          </a:p>
        </p:txBody>
      </p:sp>
      <p:sp>
        <p:nvSpPr>
          <p:cNvPr id="87" name="Google Shape;87;p12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520600" cy="3678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dirty="0" err="1"/>
              <a:t>뷰포트</a:t>
            </a:r>
            <a:r>
              <a:rPr lang="ko-KR" dirty="0"/>
              <a:t> 설정</a:t>
            </a: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dirty="0"/>
              <a:t>meta 태그 : 추가적인 웹 페이지 정보를 제공</a:t>
            </a: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dirty="0" err="1"/>
              <a:t>뷰포트와</a:t>
            </a:r>
            <a:r>
              <a:rPr lang="ko-KR" dirty="0"/>
              <a:t> 관련한 meta 태그 설정</a:t>
            </a:r>
            <a:endParaRPr dirty="0"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 dirty="0"/>
              <a:t>viewport meta 태그 - name 속성에 viewport가 입력된 meta </a:t>
            </a:r>
            <a:r>
              <a:rPr lang="ko-KR" dirty="0" smtClean="0"/>
              <a:t>태그</a:t>
            </a:r>
            <a:endParaRPr dirty="0"/>
          </a:p>
        </p:txBody>
      </p:sp>
      <p:grpSp>
        <p:nvGrpSpPr>
          <p:cNvPr id="2" name="그룹 1"/>
          <p:cNvGrpSpPr/>
          <p:nvPr/>
        </p:nvGrpSpPr>
        <p:grpSpPr>
          <a:xfrm>
            <a:off x="834117" y="1885633"/>
            <a:ext cx="6563821" cy="2015807"/>
            <a:chOff x="834118" y="1885633"/>
            <a:chExt cx="5124722" cy="1573847"/>
          </a:xfrm>
        </p:grpSpPr>
        <p:pic>
          <p:nvPicPr>
            <p:cNvPr id="88" name="Google Shape;88;p12" descr="C:\Users\acauser2\Desktop\강의교안 작업\fig_4455\ch08_샘플\그림 8-2.jp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4118" y="1885633"/>
              <a:ext cx="4835976" cy="11471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55098" y="3175709"/>
              <a:ext cx="4903742" cy="28377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51081298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 dirty="0" err="1" smtClean="0"/>
              <a:t>반응형</a:t>
            </a:r>
            <a:r>
              <a:rPr lang="ko-KR" dirty="0" smtClean="0"/>
              <a:t> </a:t>
            </a:r>
            <a:r>
              <a:rPr lang="ko-KR" dirty="0"/>
              <a:t>웹을 위한 </a:t>
            </a:r>
            <a:r>
              <a:rPr lang="ko-KR" dirty="0" smtClean="0"/>
              <a:t>설정</a:t>
            </a:r>
            <a:r>
              <a:rPr lang="en-US" altLang="ko-KR" dirty="0" smtClean="0"/>
              <a:t> - viewport</a:t>
            </a:r>
            <a:endParaRPr dirty="0"/>
          </a:p>
        </p:txBody>
      </p:sp>
      <p:sp>
        <p:nvSpPr>
          <p:cNvPr id="102" name="Google Shape;102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 dirty="0" err="1" smtClean="0"/>
              <a:t>뷰포트</a:t>
            </a:r>
            <a:r>
              <a:rPr lang="ko-KR" dirty="0" smtClean="0"/>
              <a:t> </a:t>
            </a:r>
            <a:r>
              <a:rPr lang="ko-KR" dirty="0"/>
              <a:t>설정</a:t>
            </a: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 b="1" dirty="0"/>
              <a:t>1. viewport meta 태그 사용하지 않기</a:t>
            </a: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dirty="0"/>
          </a:p>
        </p:txBody>
      </p:sp>
      <p:pic>
        <p:nvPicPr>
          <p:cNvPr id="104" name="Google Shape;104;p14" descr="C:\Users\acauser2\Desktop\강의교안 작업\fig_4455\ch08_샘플\코드 8-1.jpg"/>
          <p:cNvPicPr preferRelativeResize="0"/>
          <p:nvPr/>
        </p:nvPicPr>
        <p:blipFill rotWithShape="1">
          <a:blip r:embed="rId3">
            <a:alphaModFix/>
          </a:blip>
          <a:srcRect r="13407"/>
          <a:stretch/>
        </p:blipFill>
        <p:spPr>
          <a:xfrm>
            <a:off x="962844" y="2023404"/>
            <a:ext cx="5216976" cy="2015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00800" y="1695746"/>
            <a:ext cx="2108860" cy="29531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220739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2400"/>
            </a:pPr>
            <a:r>
              <a:rPr lang="ko-KR" altLang="ko-KR" dirty="0" err="1"/>
              <a:t>반응형</a:t>
            </a:r>
            <a:r>
              <a:rPr lang="ko-KR" altLang="ko-KR" dirty="0"/>
              <a:t> 웹을 위한 설정</a:t>
            </a:r>
            <a:r>
              <a:rPr lang="en-US" altLang="ko-KR" dirty="0"/>
              <a:t> - viewport</a:t>
            </a:r>
            <a:endParaRPr dirty="0"/>
          </a:p>
        </p:txBody>
      </p:sp>
      <p:sp>
        <p:nvSpPr>
          <p:cNvPr id="111" name="Google Shape;111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>
              <a:lnSpc>
                <a:spcPct val="120000"/>
              </a:lnSpc>
              <a:buSzPts val="2600"/>
              <a:buChar char="▪"/>
            </a:pPr>
            <a:r>
              <a:rPr lang="ko-KR" altLang="ko-KR" dirty="0"/>
              <a:t>수평, 중앙, One True 정렬 레이아웃</a:t>
            </a:r>
            <a:endParaRPr lang="en-US" altLang="ko-KR" dirty="0" smtClean="0"/>
          </a:p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 dirty="0" err="1" smtClean="0"/>
              <a:t>뷰포트</a:t>
            </a:r>
            <a:r>
              <a:rPr lang="ko-KR" dirty="0" smtClean="0"/>
              <a:t> </a:t>
            </a:r>
            <a:r>
              <a:rPr lang="ko-KR" dirty="0"/>
              <a:t>설정</a:t>
            </a: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 b="1" dirty="0"/>
              <a:t>2. viewport meta 태그 사용하기</a:t>
            </a: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dirty="0"/>
          </a:p>
        </p:txBody>
      </p:sp>
      <p:pic>
        <p:nvPicPr>
          <p:cNvPr id="113" name="Google Shape;113;p15" descr="C:\Users\acauser2\Desktop\강의교안 작업\fig_4455\ch08_샘플\코드 8-2.jpg"/>
          <p:cNvPicPr preferRelativeResize="0"/>
          <p:nvPr/>
        </p:nvPicPr>
        <p:blipFill rotWithShape="1">
          <a:blip r:embed="rId3">
            <a:alphaModFix/>
          </a:blip>
          <a:srcRect r="12262"/>
          <a:stretch/>
        </p:blipFill>
        <p:spPr>
          <a:xfrm>
            <a:off x="930754" y="2317309"/>
            <a:ext cx="5370139" cy="214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15100" y="1632703"/>
            <a:ext cx="2179320" cy="2976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829238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 dirty="0" err="1" smtClean="0"/>
              <a:t>반응형</a:t>
            </a:r>
            <a:r>
              <a:rPr lang="ko-KR" dirty="0" smtClean="0"/>
              <a:t> </a:t>
            </a:r>
            <a:r>
              <a:rPr lang="ko-KR" dirty="0"/>
              <a:t>웹을 위한 </a:t>
            </a:r>
            <a:r>
              <a:rPr lang="ko-KR" dirty="0" smtClean="0"/>
              <a:t>설정</a:t>
            </a:r>
            <a:r>
              <a:rPr lang="en-US" altLang="ko-KR" dirty="0" smtClean="0"/>
              <a:t> - viewport</a:t>
            </a:r>
            <a:endParaRPr dirty="0"/>
          </a:p>
        </p:txBody>
      </p:sp>
      <p:sp>
        <p:nvSpPr>
          <p:cNvPr id="95" name="Google Shape;95;p1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뷰포트 설정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viewport meta 태그의 content 속성에 입력할 수 있는 값</a:t>
            </a: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96" name="Google Shape;96;p13" descr="C:\Users\acauser2\Desktop\강의교안 작업\fig_4455\ch08_샘플\표 8-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8172" y="2031318"/>
            <a:ext cx="5976664" cy="24781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7876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개발 환경 구축</a:t>
            </a:r>
            <a:endParaRPr dirty="0"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개발에 많이 사용 되는 편집기 및 브라우저</a:t>
            </a: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ko" sz="1600" dirty="0"/>
              <a:t>아래 편집 툴 중 하나 이상 선택하여 사용 가능</a:t>
            </a:r>
            <a:endParaRPr sz="1600" dirty="0"/>
          </a:p>
          <a:p>
            <a:pPr marL="597150" indent="-171450">
              <a:buFont typeface="Arial" panose="020B0604020202020204" pitchFamily="34" charset="0"/>
              <a:buChar char="•"/>
            </a:pPr>
            <a:r>
              <a:rPr lang="ko" sz="1200" dirty="0"/>
              <a:t>Visual Studio Code</a:t>
            </a:r>
            <a:endParaRPr sz="1200" dirty="0"/>
          </a:p>
          <a:p>
            <a:pPr marL="597150" indent="-171450">
              <a:buFont typeface="Arial" panose="020B0604020202020204" pitchFamily="34" charset="0"/>
              <a:buChar char="•"/>
            </a:pPr>
            <a:r>
              <a:rPr lang="ko" sz="1200" dirty="0"/>
              <a:t>SublimeText</a:t>
            </a:r>
            <a:endParaRPr sz="1200" dirty="0"/>
          </a:p>
          <a:p>
            <a:pPr marL="597150" indent="-171450">
              <a:buFont typeface="Arial" panose="020B0604020202020204" pitchFamily="34" charset="0"/>
              <a:buChar char="•"/>
            </a:pPr>
            <a:r>
              <a:rPr lang="ko" sz="1200" dirty="0"/>
              <a:t>Eclipse IDE</a:t>
            </a:r>
            <a:endParaRPr sz="1200" dirty="0"/>
          </a:p>
          <a:p>
            <a:pPr marL="597150" indent="-171450">
              <a:buFont typeface="Arial" panose="020B0604020202020204" pitchFamily="34" charset="0"/>
              <a:buChar char="•"/>
            </a:pPr>
            <a:r>
              <a:rPr lang="ko" sz="1200" dirty="0"/>
              <a:t>WebStorm: JetBrains</a:t>
            </a:r>
            <a:endParaRPr sz="1200" dirty="0"/>
          </a:p>
          <a:p>
            <a:pPr marL="597150" indent="-171450">
              <a:buFont typeface="Arial" panose="020B0604020202020204" pitchFamily="34" charset="0"/>
              <a:buChar char="•"/>
            </a:pPr>
            <a:r>
              <a:rPr lang="ko" sz="1200" dirty="0"/>
              <a:t>goorm IDE</a:t>
            </a:r>
            <a:endParaRPr sz="1200" dirty="0"/>
          </a:p>
          <a:p>
            <a:pPr marL="597150" indent="-171450">
              <a:buFont typeface="Arial" panose="020B0604020202020204" pitchFamily="34" charset="0"/>
              <a:buChar char="•"/>
            </a:pPr>
            <a:r>
              <a:rPr lang="ko" sz="1200" dirty="0"/>
              <a:t>CodeSandbox</a:t>
            </a:r>
            <a:endParaRPr sz="1200" dirty="0"/>
          </a:p>
          <a:p>
            <a:pPr marL="597150" indent="-171450">
              <a:buFont typeface="Arial" panose="020B0604020202020204" pitchFamily="34" charset="0"/>
              <a:buChar char="•"/>
            </a:pPr>
            <a:r>
              <a:rPr lang="ko" sz="1200" dirty="0"/>
              <a:t>메모장</a:t>
            </a:r>
            <a:endParaRPr sz="1200" dirty="0"/>
          </a:p>
          <a:p>
            <a:pPr marL="597150" indent="-171450">
              <a:buFont typeface="Arial" panose="020B0604020202020204" pitchFamily="34" charset="0"/>
              <a:buChar char="•"/>
            </a:pPr>
            <a:r>
              <a:rPr lang="ko" sz="1200" dirty="0"/>
              <a:t>Chrome 브라우저</a:t>
            </a:r>
            <a:endParaRPr sz="1200" dirty="0"/>
          </a:p>
        </p:txBody>
      </p:sp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121295"/>
            <a:ext cx="3462199" cy="2677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ko-KR" altLang="ko-KR" dirty="0" err="1"/>
              <a:t>반응형</a:t>
            </a:r>
            <a:r>
              <a:rPr lang="ko-KR" altLang="ko-KR" dirty="0"/>
              <a:t> 웹을 위한 </a:t>
            </a:r>
            <a:r>
              <a:rPr lang="ko-KR" altLang="ko-KR" dirty="0" smtClean="0"/>
              <a:t>설정</a:t>
            </a:r>
            <a:r>
              <a:rPr lang="en-US" altLang="ko-KR" dirty="0" smtClean="0"/>
              <a:t> - Images</a:t>
            </a:r>
            <a:endParaRPr dirty="0"/>
          </a:p>
        </p:txBody>
      </p:sp>
      <p:sp>
        <p:nvSpPr>
          <p:cNvPr id="261" name="Google Shape;261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600" dirty="0" smtClean="0"/>
              <a:t>Image resizing : </a:t>
            </a:r>
            <a:r>
              <a:rPr lang="ko-KR" altLang="en-US" sz="1600" dirty="0" smtClean="0"/>
              <a:t>화면에 표시되는 이미지의 크기를 화면 크기에 따라 조정 되도록 설정</a:t>
            </a:r>
            <a:endParaRPr lang="en-US" altLang="ko-KR" sz="1600" dirty="0" smtClean="0"/>
          </a:p>
          <a:p>
            <a:pPr marL="285750" indent="-285750">
              <a:spcAft>
                <a:spcPts val="1200"/>
              </a:spcAft>
            </a:pPr>
            <a:endParaRPr lang="en-US" sz="1600" dirty="0"/>
          </a:p>
          <a:p>
            <a:pPr marL="285750" indent="-285750">
              <a:spcAft>
                <a:spcPts val="1200"/>
              </a:spcAft>
            </a:pPr>
            <a:endParaRPr lang="en-US" sz="1600" dirty="0" smtClean="0"/>
          </a:p>
          <a:p>
            <a:pPr marL="285750" indent="-285750">
              <a:spcAft>
                <a:spcPts val="1200"/>
              </a:spcAft>
            </a:pPr>
            <a:r>
              <a:rPr lang="en-US" sz="1600" dirty="0" smtClean="0"/>
              <a:t>Background Images</a:t>
            </a:r>
          </a:p>
          <a:p>
            <a:pPr marL="285750" indent="-285750">
              <a:spcAft>
                <a:spcPts val="1200"/>
              </a:spcAft>
            </a:pPr>
            <a:endParaRPr lang="en-US" sz="1600" dirty="0"/>
          </a:p>
          <a:p>
            <a:pPr marL="285750" indent="-285750">
              <a:spcAft>
                <a:spcPts val="1200"/>
              </a:spcAft>
            </a:pPr>
            <a:r>
              <a:rPr lang="en-US" sz="1600" dirty="0" smtClean="0"/>
              <a:t>Different Images for Different Devices</a:t>
            </a:r>
            <a:endParaRPr lang="en-US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507" y="1647045"/>
            <a:ext cx="4291917" cy="851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506" y="2826020"/>
            <a:ext cx="5589987" cy="606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506" y="3853604"/>
            <a:ext cx="4291918" cy="995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 err="1" smtClean="0"/>
              <a:t>반응형</a:t>
            </a:r>
            <a:r>
              <a:rPr lang="ko-KR" altLang="ko-KR" dirty="0" smtClean="0"/>
              <a:t> 웹을 위한 설정</a:t>
            </a:r>
            <a:r>
              <a:rPr lang="en-US" altLang="ko-KR" dirty="0" smtClean="0"/>
              <a:t> - grid-view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grid-view</a:t>
            </a:r>
          </a:p>
          <a:p>
            <a:pPr lvl="1"/>
            <a:r>
              <a:rPr lang="ko-KR" altLang="en-US" dirty="0" smtClean="0"/>
              <a:t>웹 페이지를 디자인 할 때 페이지 요소들을 배치하기 위해 활용하는 가상의 구분선</a:t>
            </a:r>
            <a:endParaRPr lang="en-US" altLang="ko-KR" dirty="0" smtClean="0"/>
          </a:p>
          <a:p>
            <a:r>
              <a:rPr lang="en-US" altLang="ko-KR" dirty="0" smtClean="0"/>
              <a:t>box-sizing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box-sizing</a:t>
            </a:r>
            <a:r>
              <a:rPr lang="en-US" altLang="ko-KR" dirty="0" smtClean="0"/>
              <a:t> : </a:t>
            </a:r>
            <a:r>
              <a:rPr lang="en-US" altLang="ko-KR" dirty="0" smtClean="0">
                <a:solidFill>
                  <a:schemeClr val="accent1"/>
                </a:solidFill>
              </a:rPr>
              <a:t>border-box</a:t>
            </a:r>
          </a:p>
          <a:p>
            <a:pPr lvl="1"/>
            <a:r>
              <a:rPr lang="ko-KR" altLang="en-US" dirty="0" smtClean="0"/>
              <a:t>영역 크기</a:t>
            </a:r>
            <a:r>
              <a:rPr lang="en-US" altLang="ko-KR" dirty="0" smtClean="0"/>
              <a:t>(width, height)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padding, border</a:t>
            </a:r>
            <a:r>
              <a:rPr lang="ko-KR" altLang="en-US" dirty="0" smtClean="0"/>
              <a:t>이 포함 되도록 함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relative positioning</a:t>
            </a:r>
          </a:p>
          <a:p>
            <a:pPr marL="596900" lvl="1" indent="0">
              <a:buNone/>
            </a:pPr>
            <a:r>
              <a:rPr lang="en-US" altLang="ko-KR" dirty="0" smtClean="0"/>
              <a:t>.</a:t>
            </a:r>
            <a:r>
              <a:rPr lang="en-US" altLang="ko-KR" dirty="0" smtClean="0">
                <a:solidFill>
                  <a:srgbClr val="C00000"/>
                </a:solidFill>
              </a:rPr>
              <a:t>menu</a:t>
            </a:r>
            <a:r>
              <a:rPr lang="en-US" altLang="ko-KR" dirty="0" smtClean="0"/>
              <a:t> {</a:t>
            </a:r>
          </a:p>
          <a:p>
            <a:pPr marL="596900" lvl="1" indent="0">
              <a:buNone/>
            </a:pPr>
            <a:r>
              <a:rPr lang="en-US" altLang="ko-KR" dirty="0"/>
              <a:t>	</a:t>
            </a:r>
            <a:r>
              <a:rPr lang="en-US" altLang="ko-KR" dirty="0" smtClean="0">
                <a:solidFill>
                  <a:srgbClr val="FF0000"/>
                </a:solidFill>
              </a:rPr>
              <a:t>width</a:t>
            </a:r>
            <a:r>
              <a:rPr lang="en-US" altLang="ko-KR" dirty="0" smtClean="0"/>
              <a:t>: </a:t>
            </a:r>
            <a:r>
              <a:rPr lang="en-US" altLang="ko-KR" dirty="0" smtClean="0">
                <a:solidFill>
                  <a:schemeClr val="accent1"/>
                </a:solidFill>
              </a:rPr>
              <a:t>25%</a:t>
            </a:r>
            <a:r>
              <a:rPr lang="en-US" altLang="ko-KR" dirty="0" smtClean="0"/>
              <a:t>, </a:t>
            </a:r>
            <a:r>
              <a:rPr lang="en-US" altLang="ko-KR" dirty="0" smtClean="0">
                <a:solidFill>
                  <a:srgbClr val="FF0000"/>
                </a:solidFill>
              </a:rPr>
              <a:t>float</a:t>
            </a:r>
            <a:r>
              <a:rPr lang="en-US" altLang="ko-KR" dirty="0" smtClean="0"/>
              <a:t>: </a:t>
            </a:r>
            <a:r>
              <a:rPr lang="en-US" altLang="ko-KR" dirty="0" smtClean="0">
                <a:solidFill>
                  <a:schemeClr val="accent1"/>
                </a:solidFill>
              </a:rPr>
              <a:t>left</a:t>
            </a:r>
            <a:r>
              <a:rPr lang="en-US" altLang="ko-KR" dirty="0" smtClean="0"/>
              <a:t>;</a:t>
            </a:r>
          </a:p>
          <a:p>
            <a:pPr marL="596900" lvl="1" indent="0">
              <a:buNone/>
            </a:pPr>
            <a:r>
              <a:rPr lang="en-US" altLang="ko-KR" dirty="0" smtClean="0"/>
              <a:t>}</a:t>
            </a:r>
          </a:p>
          <a:p>
            <a:pPr marL="596900" lvl="1" indent="0">
              <a:buNone/>
            </a:pPr>
            <a:r>
              <a:rPr lang="en-US" altLang="ko-KR" dirty="0" smtClean="0"/>
              <a:t>.</a:t>
            </a:r>
            <a:r>
              <a:rPr lang="en-US" altLang="ko-KR" dirty="0" smtClean="0">
                <a:solidFill>
                  <a:srgbClr val="C00000"/>
                </a:solidFill>
              </a:rPr>
              <a:t>menu</a:t>
            </a:r>
            <a:r>
              <a:rPr lang="en-US" altLang="ko-KR" dirty="0" smtClean="0"/>
              <a:t> {</a:t>
            </a:r>
          </a:p>
          <a:p>
            <a:pPr marL="596900" lvl="1" indent="0">
              <a:buNone/>
            </a:pPr>
            <a:r>
              <a:rPr lang="en-US" altLang="ko-KR" dirty="0"/>
              <a:t>	</a:t>
            </a:r>
            <a:r>
              <a:rPr lang="en-US" altLang="ko-KR" dirty="0" smtClean="0">
                <a:solidFill>
                  <a:srgbClr val="FF0000"/>
                </a:solidFill>
              </a:rPr>
              <a:t>width</a:t>
            </a:r>
            <a:r>
              <a:rPr lang="en-US" altLang="ko-KR" dirty="0" smtClean="0"/>
              <a:t>: </a:t>
            </a:r>
            <a:r>
              <a:rPr lang="en-US" altLang="ko-KR" dirty="0" smtClean="0">
                <a:solidFill>
                  <a:schemeClr val="accent1"/>
                </a:solidFill>
              </a:rPr>
              <a:t>75%</a:t>
            </a:r>
            <a:r>
              <a:rPr lang="en-US" altLang="ko-KR" dirty="0" smtClean="0"/>
              <a:t>; </a:t>
            </a:r>
            <a:r>
              <a:rPr lang="en-US" altLang="ko-KR" dirty="0" smtClean="0">
                <a:solidFill>
                  <a:srgbClr val="FF0000"/>
                </a:solidFill>
              </a:rPr>
              <a:t>float</a:t>
            </a:r>
            <a:r>
              <a:rPr lang="en-US" altLang="ko-KR" dirty="0" smtClean="0"/>
              <a:t>: </a:t>
            </a:r>
            <a:r>
              <a:rPr lang="en-US" altLang="ko-KR" dirty="0" smtClean="0">
                <a:solidFill>
                  <a:schemeClr val="accent1"/>
                </a:solidFill>
              </a:rPr>
              <a:t>left</a:t>
            </a:r>
            <a:r>
              <a:rPr lang="en-US" altLang="ko-KR" dirty="0" smtClean="0"/>
              <a:t>;</a:t>
            </a:r>
          </a:p>
          <a:p>
            <a:pPr marL="596900" lvl="1" indent="0">
              <a:buNone/>
            </a:pPr>
            <a:r>
              <a:rPr lang="en-US" altLang="ko-KR" dirty="0"/>
              <a:t>}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799" y="2702726"/>
            <a:ext cx="4577943" cy="197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860799" y="4756428"/>
            <a:ext cx="41472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</a:t>
            </a:r>
            <a:r>
              <a:rPr lang="en-US" altLang="ko-KR" dirty="0" err="1"/>
              <a:t>www.w3schools.com</a:t>
            </a:r>
            <a:r>
              <a:rPr lang="en-US" altLang="ko-KR" dirty="0"/>
              <a:t>/</a:t>
            </a:r>
            <a:r>
              <a:rPr lang="en-US" altLang="ko-KR" dirty="0" err="1"/>
              <a:t>css</a:t>
            </a:r>
            <a:r>
              <a:rPr lang="en-US" altLang="ko-KR" dirty="0"/>
              <a:t>/</a:t>
            </a:r>
            <a:r>
              <a:rPr lang="en-US" altLang="ko-KR" dirty="0" err="1"/>
              <a:t>css_rwd_grid.asp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302933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ko-KR" altLang="ko-KR" dirty="0" err="1"/>
              <a:t>반응형</a:t>
            </a:r>
            <a:r>
              <a:rPr lang="ko-KR" altLang="ko-KR" dirty="0"/>
              <a:t> 웹을 위한 </a:t>
            </a:r>
            <a:r>
              <a:rPr lang="ko-KR" altLang="ko-KR" dirty="0" smtClean="0"/>
              <a:t>설정</a:t>
            </a:r>
            <a:r>
              <a:rPr lang="en-US" altLang="ko-KR" dirty="0" smtClean="0"/>
              <a:t> - </a:t>
            </a:r>
            <a:r>
              <a:rPr lang="ko" dirty="0" smtClean="0"/>
              <a:t>미디어 쿼</a:t>
            </a:r>
            <a:r>
              <a:rPr lang="ko-KR" altLang="en-US" dirty="0" smtClean="0"/>
              <a:t>리</a:t>
            </a:r>
            <a:r>
              <a:rPr lang="en-US" altLang="ko-KR" dirty="0" smtClean="0"/>
              <a:t>(Media Queries)</a:t>
            </a:r>
            <a:endParaRPr dirty="0"/>
          </a:p>
        </p:txBody>
      </p:sp>
      <p:sp>
        <p:nvSpPr>
          <p:cNvPr id="239" name="Google Shape;239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53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dirty="0" smtClean="0"/>
              <a:t>미디어 쿼리는 다음과 같은 기능을 제공 한다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" name="직사각형 1"/>
          <p:cNvSpPr/>
          <p:nvPr/>
        </p:nvSpPr>
        <p:spPr>
          <a:xfrm>
            <a:off x="228600" y="4718060"/>
            <a:ext cx="52730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https://</a:t>
            </a:r>
            <a:r>
              <a:rPr lang="en-US" altLang="ko-KR" dirty="0" err="1"/>
              <a:t>www.w3schools.com</a:t>
            </a:r>
            <a:r>
              <a:rPr lang="en-US" altLang="ko-KR" dirty="0"/>
              <a:t>/</a:t>
            </a:r>
            <a:r>
              <a:rPr lang="en-US" altLang="ko-KR" dirty="0" err="1"/>
              <a:t>css</a:t>
            </a:r>
            <a:r>
              <a:rPr lang="en-US" altLang="ko-KR" dirty="0"/>
              <a:t>/</a:t>
            </a:r>
            <a:r>
              <a:rPr lang="en-US" altLang="ko-KR" dirty="0" err="1"/>
              <a:t>css3_mediaqueries.asp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563880" y="1598355"/>
            <a:ext cx="4267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뷰포트의</a:t>
            </a:r>
            <a:r>
              <a:rPr lang="ko-KR" altLang="en-US" dirty="0"/>
              <a:t> 너비와 높이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장치의 너비와 높이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방향</a:t>
            </a:r>
            <a:r>
              <a:rPr lang="en-US" altLang="ko-KR" dirty="0"/>
              <a:t>(</a:t>
            </a:r>
            <a:r>
              <a:rPr lang="ko-KR" altLang="en-US" dirty="0" err="1"/>
              <a:t>태블릿</a:t>
            </a:r>
            <a:r>
              <a:rPr lang="en-US" altLang="ko-KR" dirty="0"/>
              <a:t>/</a:t>
            </a:r>
            <a:r>
              <a:rPr lang="ko-KR" altLang="en-US" dirty="0" smtClean="0"/>
              <a:t>휴대전화기 </a:t>
            </a:r>
            <a:r>
              <a:rPr lang="ko-KR" altLang="en-US" dirty="0"/>
              <a:t>가로 </a:t>
            </a:r>
            <a:r>
              <a:rPr lang="en-US" altLang="ko-KR" dirty="0" smtClean="0"/>
              <a:t>or</a:t>
            </a:r>
            <a:r>
              <a:rPr lang="ko-KR" altLang="en-US" dirty="0" smtClean="0"/>
              <a:t> 세로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resolution</a:t>
            </a:r>
            <a:endParaRPr lang="en-US" altLang="ko-K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367" y="1465808"/>
            <a:ext cx="330517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" y="3035617"/>
            <a:ext cx="438150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368" y="2949892"/>
            <a:ext cx="3743325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789088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2400"/>
            </a:pPr>
            <a:r>
              <a:rPr lang="ko-KR" altLang="ko-KR" dirty="0" err="1"/>
              <a:t>반응형</a:t>
            </a:r>
            <a:r>
              <a:rPr lang="ko-KR" altLang="ko-KR" dirty="0"/>
              <a:t> 웹을 위한 설정</a:t>
            </a:r>
            <a:r>
              <a:rPr lang="en-US" altLang="ko-KR" dirty="0"/>
              <a:t> - </a:t>
            </a:r>
            <a:r>
              <a:rPr lang="ko" altLang="ko-KR" dirty="0"/>
              <a:t>미디어 쿼</a:t>
            </a:r>
            <a:r>
              <a:rPr lang="ko-KR" altLang="en-US" dirty="0"/>
              <a:t>리</a:t>
            </a:r>
            <a:r>
              <a:rPr lang="en-US" altLang="ko-KR" dirty="0"/>
              <a:t>(Media Queries)</a:t>
            </a:r>
            <a:endParaRPr dirty="0"/>
          </a:p>
        </p:txBody>
      </p:sp>
      <p:sp>
        <p:nvSpPr>
          <p:cNvPr id="138" name="Google Shape;138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 dirty="0" smtClean="0"/>
              <a:t>모니터와 </a:t>
            </a:r>
            <a:r>
              <a:rPr lang="ko-KR" dirty="0"/>
              <a:t>프린터 구분</a:t>
            </a: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 b="1" dirty="0"/>
              <a:t>2. media 속성을 사용한 미디어 쿼리 사용하기</a:t>
            </a: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dirty="0"/>
          </a:p>
        </p:txBody>
      </p:sp>
      <p:grpSp>
        <p:nvGrpSpPr>
          <p:cNvPr id="2" name="그룹 1"/>
          <p:cNvGrpSpPr/>
          <p:nvPr/>
        </p:nvGrpSpPr>
        <p:grpSpPr>
          <a:xfrm>
            <a:off x="862024" y="1981200"/>
            <a:ext cx="4479596" cy="2956560"/>
            <a:chOff x="1475656" y="1310562"/>
            <a:chExt cx="6120680" cy="3589448"/>
          </a:xfrm>
        </p:grpSpPr>
        <p:pic>
          <p:nvPicPr>
            <p:cNvPr id="140" name="Google Shape;140;p18" descr="C:\Users\acauser2\Desktop\강의교안 작업\fig_4455\ch08_샘플\코드 8-4.jp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522264" y="1310562"/>
              <a:ext cx="6055874" cy="22682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18" descr="C:\Users\acauser2\Desktop\강의교안 작업\fig_4455\ch08_샘플\코드 8-5.jpg"/>
            <p:cNvPicPr preferRelativeResize="0"/>
            <p:nvPr/>
          </p:nvPicPr>
          <p:blipFill rotWithShape="1">
            <a:blip r:embed="rId4">
              <a:alphaModFix/>
            </a:blip>
            <a:srcRect r="58037"/>
            <a:stretch/>
          </p:blipFill>
          <p:spPr>
            <a:xfrm>
              <a:off x="1475656" y="3597864"/>
              <a:ext cx="2830296" cy="13021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18" descr="C:\Users\acauser2\Desktop\강의교안 작업\fig_4455\ch08_샘플\코드 8-6.jpg"/>
            <p:cNvPicPr preferRelativeResize="0"/>
            <p:nvPr/>
          </p:nvPicPr>
          <p:blipFill rotWithShape="1">
            <a:blip r:embed="rId5">
              <a:alphaModFix/>
            </a:blip>
            <a:srcRect r="56027"/>
            <a:stretch/>
          </p:blipFill>
          <p:spPr>
            <a:xfrm>
              <a:off x="4641040" y="3597864"/>
              <a:ext cx="2955296" cy="129614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46198183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2400"/>
            </a:pPr>
            <a:r>
              <a:rPr lang="ko-KR" altLang="ko-KR" dirty="0" err="1"/>
              <a:t>반응형</a:t>
            </a:r>
            <a:r>
              <a:rPr lang="ko-KR" altLang="ko-KR" dirty="0"/>
              <a:t> 웹을 위한 설정</a:t>
            </a:r>
            <a:r>
              <a:rPr lang="en-US" altLang="ko-KR" dirty="0"/>
              <a:t> - </a:t>
            </a:r>
            <a:r>
              <a:rPr lang="ko" altLang="ko-KR" dirty="0"/>
              <a:t>미디어 쿼</a:t>
            </a:r>
            <a:r>
              <a:rPr lang="ko-KR" altLang="en-US" dirty="0"/>
              <a:t>리</a:t>
            </a:r>
            <a:r>
              <a:rPr lang="en-US" altLang="ko-KR" dirty="0"/>
              <a:t>(Media Queries)</a:t>
            </a:r>
            <a:endParaRPr dirty="0"/>
          </a:p>
        </p:txBody>
      </p:sp>
      <p:sp>
        <p:nvSpPr>
          <p:cNvPr id="120" name="Google Shape;120;p16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520600" cy="3831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sz="1400" dirty="0"/>
              <a:t>미디어 쿼리 설정</a:t>
            </a:r>
            <a:endParaRPr sz="1400"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sz="1100" dirty="0"/>
              <a:t>@-규칙@-rule</a:t>
            </a:r>
            <a:endParaRPr sz="1100" dirty="0"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 sz="1100" dirty="0"/>
              <a:t>스타일시트 내부에서 특정한 규칙을 표현하는 데 사용</a:t>
            </a:r>
            <a:endParaRPr sz="1100" dirty="0"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 sz="1100" dirty="0"/>
              <a:t>@import 규칙 - 외부 스타일을 가져옴</a:t>
            </a:r>
            <a:endParaRPr sz="1100" dirty="0"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 sz="1100" dirty="0"/>
              <a:t>@font-face 규칙 - 글꼴을 추가로 정의</a:t>
            </a:r>
            <a:endParaRPr sz="1100" dirty="0"/>
          </a:p>
          <a:p>
            <a:pPr marL="720725" lvl="2" indent="-968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endParaRPr sz="1100" dirty="0"/>
          </a:p>
          <a:p>
            <a:pPr marL="720725" lvl="2" indent="-968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endParaRPr sz="1100" dirty="0"/>
          </a:p>
          <a:p>
            <a:pPr marL="720725" lvl="2" indent="-968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endParaRPr sz="1100" dirty="0"/>
          </a:p>
          <a:p>
            <a:pPr marL="720725" lvl="2" indent="-968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endParaRPr sz="1100" dirty="0"/>
          </a:p>
          <a:p>
            <a:pPr marL="720725" lvl="2" indent="-968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endParaRPr lang="en-US" sz="1100" dirty="0" smtClean="0"/>
          </a:p>
          <a:p>
            <a:pPr marL="720725" lvl="2" indent="-968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endParaRPr lang="en-US" sz="1100" dirty="0"/>
          </a:p>
          <a:p>
            <a:pPr marL="720725" lvl="2" indent="-968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endParaRPr sz="1100"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sz="1100" dirty="0"/>
              <a:t>media 속성</a:t>
            </a:r>
            <a:endParaRPr sz="1100" dirty="0"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 sz="1100" dirty="0"/>
              <a:t>link 태그에 입력해서 해당 미디어 쿼리 조건에 맞는 장치에서만 CSS 파일을 불러올 때 </a:t>
            </a:r>
            <a:r>
              <a:rPr lang="ko-KR" sz="1100" dirty="0" smtClean="0"/>
              <a:t>사용</a:t>
            </a:r>
            <a:endParaRPr sz="1100" dirty="0"/>
          </a:p>
        </p:txBody>
      </p:sp>
      <p:grpSp>
        <p:nvGrpSpPr>
          <p:cNvPr id="2" name="그룹 1"/>
          <p:cNvGrpSpPr/>
          <p:nvPr/>
        </p:nvGrpSpPr>
        <p:grpSpPr>
          <a:xfrm>
            <a:off x="1064738" y="2614218"/>
            <a:ext cx="5111059" cy="1402795"/>
            <a:chOff x="1480241" y="2654786"/>
            <a:chExt cx="6631331" cy="1807840"/>
          </a:xfrm>
        </p:grpSpPr>
        <p:pic>
          <p:nvPicPr>
            <p:cNvPr id="121" name="Google Shape;121;p16" descr="C:\Users\acauser2\Desktop\강의교안 작업\fig_4455\ch08_샘플\그림 8-3.jpg"/>
            <p:cNvPicPr preferRelativeResize="0"/>
            <p:nvPr/>
          </p:nvPicPr>
          <p:blipFill rotWithShape="1">
            <a:blip r:embed="rId3">
              <a:alphaModFix/>
            </a:blip>
            <a:srcRect b="52921"/>
            <a:stretch/>
          </p:blipFill>
          <p:spPr>
            <a:xfrm>
              <a:off x="1480241" y="2654786"/>
              <a:ext cx="6403391" cy="889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16" descr="C:\Users\acauser2\Desktop\강의교안 작업\fig_4455\ch08_샘플\그림 8-3.jpg"/>
            <p:cNvPicPr preferRelativeResize="0"/>
            <p:nvPr/>
          </p:nvPicPr>
          <p:blipFill rotWithShape="1">
            <a:blip r:embed="rId3">
              <a:alphaModFix/>
            </a:blip>
            <a:srcRect t="58614"/>
            <a:stretch/>
          </p:blipFill>
          <p:spPr>
            <a:xfrm>
              <a:off x="1480241" y="3652536"/>
              <a:ext cx="6631331" cy="81009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66065813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2400"/>
            </a:pPr>
            <a:r>
              <a:rPr lang="ko-KR" altLang="ko-KR" dirty="0" err="1"/>
              <a:t>반응형</a:t>
            </a:r>
            <a:r>
              <a:rPr lang="ko-KR" altLang="ko-KR" dirty="0"/>
              <a:t> 웹을 위한 설정</a:t>
            </a:r>
            <a:r>
              <a:rPr lang="en-US" altLang="ko-KR" dirty="0"/>
              <a:t> - </a:t>
            </a:r>
            <a:r>
              <a:rPr lang="ko" altLang="ko-KR" dirty="0"/>
              <a:t>미디어 쿼</a:t>
            </a:r>
            <a:r>
              <a:rPr lang="ko-KR" altLang="en-US" dirty="0"/>
              <a:t>리</a:t>
            </a:r>
            <a:r>
              <a:rPr lang="en-US" altLang="ko-KR" dirty="0"/>
              <a:t>(Media Queries)</a:t>
            </a:r>
            <a:endParaRPr dirty="0"/>
          </a:p>
        </p:txBody>
      </p:sp>
      <p:sp>
        <p:nvSpPr>
          <p:cNvPr id="128" name="Google Shape;128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 sz="1400" dirty="0" smtClean="0"/>
              <a:t>모니터와 </a:t>
            </a:r>
            <a:r>
              <a:rPr lang="ko-KR" sz="1400" dirty="0"/>
              <a:t>프린터 구분</a:t>
            </a:r>
            <a:endParaRPr sz="1400" dirty="0"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 sz="1100" b="1" dirty="0"/>
              <a:t>1. @ media 규칙을 사용한 미디어 쿼리 </a:t>
            </a:r>
            <a:r>
              <a:rPr lang="ko-KR" sz="1100" b="1" dirty="0" smtClean="0"/>
              <a:t>사용하기</a:t>
            </a:r>
            <a:endParaRPr sz="1100" dirty="0"/>
          </a:p>
        </p:txBody>
      </p:sp>
      <p:pic>
        <p:nvPicPr>
          <p:cNvPr id="130" name="Google Shape;130;p17" descr="C:\Users\acauser2\Desktop\강의교안 작업\fig_4455\ch08_샘플\코드 8-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1915470"/>
            <a:ext cx="4434840" cy="2984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58934" y="1978737"/>
            <a:ext cx="3322164" cy="142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81698" y="3645211"/>
            <a:ext cx="3299400" cy="1254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923393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2400"/>
            </a:pPr>
            <a:r>
              <a:rPr lang="ko-KR" altLang="ko-KR" dirty="0" err="1"/>
              <a:t>반응형</a:t>
            </a:r>
            <a:r>
              <a:rPr lang="ko-KR" altLang="ko-KR" dirty="0"/>
              <a:t> 웹을 위한 설정</a:t>
            </a:r>
            <a:r>
              <a:rPr lang="en-US" altLang="ko-KR" dirty="0"/>
              <a:t> - </a:t>
            </a:r>
            <a:r>
              <a:rPr lang="ko" altLang="ko-KR" dirty="0"/>
              <a:t>미디어 쿼</a:t>
            </a:r>
            <a:r>
              <a:rPr lang="ko-KR" altLang="en-US" dirty="0"/>
              <a:t>리</a:t>
            </a:r>
            <a:r>
              <a:rPr lang="en-US" altLang="ko-KR" dirty="0"/>
              <a:t>(Media Queries)</a:t>
            </a:r>
            <a:endParaRPr dirty="0"/>
          </a:p>
        </p:txBody>
      </p:sp>
      <p:sp>
        <p:nvSpPr>
          <p:cNvPr id="148" name="Google Shape;148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미디어 타입과 특징</a:t>
            </a:r>
            <a:endParaRPr/>
          </a:p>
        </p:txBody>
      </p:sp>
      <p:grpSp>
        <p:nvGrpSpPr>
          <p:cNvPr id="2" name="그룹 1"/>
          <p:cNvGrpSpPr/>
          <p:nvPr/>
        </p:nvGrpSpPr>
        <p:grpSpPr>
          <a:xfrm>
            <a:off x="782968" y="1653542"/>
            <a:ext cx="6547472" cy="3291838"/>
            <a:chOff x="383724" y="1024624"/>
            <a:chExt cx="7866642" cy="3352473"/>
          </a:xfrm>
        </p:grpSpPr>
        <p:pic>
          <p:nvPicPr>
            <p:cNvPr id="149" name="Google Shape;149;p19" descr="C:\Users\acauser2\Desktop\강의교안 작업\fig_4455\ch08_샘플\표 8-3.jp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711824" y="1024624"/>
              <a:ext cx="3538542" cy="11666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19" descr="C:\Users\acauser2\Desktop\강의교안 작업\fig_4455\ch08_샘플\표 8-2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83724" y="1024626"/>
              <a:ext cx="3888432" cy="335247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76513677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2400"/>
            </a:pPr>
            <a:r>
              <a:rPr lang="ko-KR" altLang="ko-KR" dirty="0" err="1"/>
              <a:t>반응형</a:t>
            </a:r>
            <a:r>
              <a:rPr lang="ko-KR" altLang="ko-KR" dirty="0"/>
              <a:t> 웹을 위한 설정</a:t>
            </a:r>
            <a:r>
              <a:rPr lang="en-US" altLang="ko-KR" dirty="0"/>
              <a:t> - </a:t>
            </a:r>
            <a:r>
              <a:rPr lang="ko" altLang="ko-KR" dirty="0"/>
              <a:t>미디어 쿼</a:t>
            </a:r>
            <a:r>
              <a:rPr lang="ko-KR" altLang="en-US" dirty="0"/>
              <a:t>리</a:t>
            </a:r>
            <a:r>
              <a:rPr lang="en-US" altLang="ko-KR" dirty="0"/>
              <a:t>(Media Queries)</a:t>
            </a:r>
            <a:endParaRPr dirty="0"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sz="1600" dirty="0"/>
              <a:t>미디어 타입과 특징</a:t>
            </a:r>
            <a:endParaRPr sz="1600"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sz="1200" dirty="0"/>
              <a:t>orientation을 제외한 모든 속성은 min 접두사와 max 접두사를 붙일 수 있음</a:t>
            </a:r>
            <a:endParaRPr sz="1200"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sz="1200" dirty="0"/>
              <a:t>and 연산자를 사용해 조건을 합칠 수도 있음 </a:t>
            </a:r>
            <a:endParaRPr sz="1200"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sz="1600" dirty="0"/>
          </a:p>
        </p:txBody>
      </p:sp>
      <p:pic>
        <p:nvPicPr>
          <p:cNvPr id="157" name="Google Shape;157;p20" descr="C:\Users\acauser2\Desktop\강의교안 작업\fig_4455\ch08_샘플\표 8-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2141220"/>
            <a:ext cx="3749040" cy="278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537011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 err="1"/>
              <a:t>반응형</a:t>
            </a:r>
            <a:r>
              <a:rPr lang="ko-KR" altLang="ko-KR" dirty="0"/>
              <a:t> 웹을 위한 설정</a:t>
            </a:r>
            <a:r>
              <a:rPr lang="en-US" altLang="ko-KR" dirty="0"/>
              <a:t> - </a:t>
            </a:r>
            <a:r>
              <a:rPr lang="ko" altLang="ko-KR" dirty="0"/>
              <a:t>미디어 쿼</a:t>
            </a:r>
            <a:r>
              <a:rPr lang="ko-KR" altLang="en-US" dirty="0"/>
              <a:t>리</a:t>
            </a:r>
            <a:r>
              <a:rPr lang="en-US" altLang="ko-KR" dirty="0"/>
              <a:t>(Media Queries)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Media Features</a:t>
            </a:r>
          </a:p>
          <a:p>
            <a:pPr lvl="1"/>
            <a:r>
              <a:rPr lang="en-US" altLang="ko-KR" dirty="0" smtClean="0"/>
              <a:t>max-width, max-height : </a:t>
            </a:r>
            <a:r>
              <a:rPr lang="ko-KR" altLang="en-US" dirty="0" smtClean="0"/>
              <a:t>디바이스 화면</a:t>
            </a:r>
            <a:r>
              <a:rPr lang="en-US" altLang="ko-KR" dirty="0" smtClean="0"/>
              <a:t>(</a:t>
            </a:r>
            <a:r>
              <a:rPr lang="ko-KR" altLang="en-US" dirty="0" smtClean="0"/>
              <a:t>브라우저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너비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높이 최대치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min-width, min-height : </a:t>
            </a:r>
            <a:r>
              <a:rPr lang="ko-KR" altLang="en-US" dirty="0" smtClean="0"/>
              <a:t>디바이스 화면</a:t>
            </a:r>
            <a:r>
              <a:rPr lang="en-US" altLang="ko-KR" dirty="0" smtClean="0"/>
              <a:t>(</a:t>
            </a:r>
            <a:r>
              <a:rPr lang="ko-KR" altLang="en-US" dirty="0" smtClean="0"/>
              <a:t>브라우저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너비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높이 최소치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max-color, max-color-index : </a:t>
            </a:r>
            <a:r>
              <a:rPr lang="ko-KR" altLang="en-US" dirty="0" smtClean="0"/>
              <a:t>디바이스의 표현 가능한 최대 컬러 비트 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최대 컬러 </a:t>
            </a:r>
            <a:r>
              <a:rPr lang="ko-KR" altLang="en-US" dirty="0" err="1" smtClean="0"/>
              <a:t>갯수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orientation : </a:t>
            </a:r>
            <a:r>
              <a:rPr lang="ko-KR" altLang="en-US" dirty="0" smtClean="0"/>
              <a:t>화면</a:t>
            </a:r>
            <a:r>
              <a:rPr lang="en-US" altLang="ko-KR" dirty="0" smtClean="0"/>
              <a:t>(viewport) </a:t>
            </a:r>
            <a:r>
              <a:rPr lang="ko-KR" altLang="en-US" dirty="0" smtClean="0"/>
              <a:t>표시 방향</a:t>
            </a:r>
            <a:r>
              <a:rPr lang="en-US" altLang="ko-KR" dirty="0" smtClean="0"/>
              <a:t>(landscape or portrait)</a:t>
            </a:r>
          </a:p>
          <a:p>
            <a:pPr lvl="1"/>
            <a:r>
              <a:rPr lang="en-US" altLang="ko-KR" dirty="0" smtClean="0"/>
              <a:t>max-aspect-ratio, min-aspect-ratio : </a:t>
            </a:r>
            <a:r>
              <a:rPr lang="ko-KR" altLang="en-US" dirty="0" smtClean="0"/>
              <a:t>화면의 가로</a:t>
            </a:r>
            <a:r>
              <a:rPr lang="en-US" altLang="ko-KR" dirty="0" smtClean="0"/>
              <a:t>:</a:t>
            </a:r>
            <a:r>
              <a:rPr lang="ko-KR" altLang="en-US" dirty="0" smtClean="0"/>
              <a:t>세로 비율 최대치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최소치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resolution : </a:t>
            </a:r>
            <a:r>
              <a:rPr lang="ko-KR" altLang="en-US" dirty="0" smtClean="0"/>
              <a:t>출력 디바이스의 해상도 </a:t>
            </a:r>
            <a:r>
              <a:rPr lang="en-US" altLang="ko-KR" dirty="0" smtClean="0"/>
              <a:t>(dpi, </a:t>
            </a:r>
            <a:r>
              <a:rPr lang="en-US" altLang="ko-KR" dirty="0" err="1" smtClean="0"/>
              <a:t>dpcm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sz="1050" dirty="0"/>
          </a:p>
          <a:p>
            <a:pPr marL="114300" indent="0">
              <a:buNone/>
            </a:pPr>
            <a:r>
              <a:rPr lang="en-US" altLang="ko-KR" sz="1200" dirty="0" smtClean="0"/>
              <a:t>	</a:t>
            </a:r>
            <a:r>
              <a:rPr lang="en-US" altLang="ko-KR" sz="16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@media only screen and (</a:t>
            </a:r>
            <a:r>
              <a:rPr lang="en-US" altLang="ko-KR" sz="16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min-width</a:t>
            </a:r>
            <a:r>
              <a:rPr lang="en-US" altLang="ko-KR" sz="16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600" b="1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48px</a:t>
            </a:r>
            <a:r>
              <a:rPr lang="en-US" altLang="ko-KR" sz="16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) and (</a:t>
            </a:r>
            <a:r>
              <a:rPr lang="en-US" altLang="ko-KR" sz="16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US" altLang="ko-KR" sz="16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600" b="1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768px</a:t>
            </a:r>
            <a:r>
              <a:rPr lang="en-US" altLang="ko-KR" sz="16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{</a:t>
            </a:r>
          </a:p>
          <a:p>
            <a:pPr marL="114300" indent="0">
              <a:buNone/>
            </a:pPr>
            <a:r>
              <a:rPr lang="en-US" altLang="ko-KR" sz="1600" b="1" dirty="0" smtClean="0">
                <a:latin typeface="Consolas" panose="020B0609020204030204" pitchFamily="49" charset="0"/>
              </a:rPr>
              <a:t>	...</a:t>
            </a:r>
          </a:p>
          <a:p>
            <a:pPr marL="114300" indent="0">
              <a:buNone/>
            </a:pPr>
            <a:r>
              <a:rPr lang="en-US" altLang="ko-KR" sz="1600" b="1" dirty="0" smtClean="0">
                <a:latin typeface="Consolas" panose="020B0609020204030204" pitchFamily="49" charset="0"/>
              </a:rPr>
              <a:t>	}</a:t>
            </a:r>
          </a:p>
          <a:p>
            <a:pPr marL="114300" indent="0">
              <a:buNone/>
            </a:pPr>
            <a:endParaRPr lang="en-US" altLang="ko-KR" sz="1200" dirty="0"/>
          </a:p>
          <a:p>
            <a:pPr marL="11430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301254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2400"/>
            </a:pPr>
            <a:r>
              <a:rPr lang="ko-KR" altLang="ko-KR" dirty="0" err="1"/>
              <a:t>반응형</a:t>
            </a:r>
            <a:r>
              <a:rPr lang="ko-KR" altLang="ko-KR" dirty="0"/>
              <a:t> 웹을 위한 설정</a:t>
            </a:r>
            <a:r>
              <a:rPr lang="en-US" altLang="ko-KR" dirty="0"/>
              <a:t> - </a:t>
            </a:r>
            <a:r>
              <a:rPr lang="ko" altLang="ko-KR" dirty="0"/>
              <a:t>미디어 쿼</a:t>
            </a:r>
            <a:r>
              <a:rPr lang="ko-KR" altLang="en-US" dirty="0"/>
              <a:t>리</a:t>
            </a:r>
            <a:r>
              <a:rPr lang="en-US" altLang="ko-KR" dirty="0"/>
              <a:t>(Media Queries)</a:t>
            </a:r>
            <a:endParaRPr dirty="0"/>
          </a:p>
        </p:txBody>
      </p:sp>
      <p:sp>
        <p:nvSpPr>
          <p:cNvPr id="163" name="Google Shape;163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 sz="1400" dirty="0" err="1" smtClean="0"/>
              <a:t>스마트폰</a:t>
            </a:r>
            <a:r>
              <a:rPr lang="ko-KR" sz="1400" dirty="0"/>
              <a:t>, </a:t>
            </a:r>
            <a:r>
              <a:rPr lang="ko-KR" sz="1400" dirty="0" err="1"/>
              <a:t>태블릿</a:t>
            </a:r>
            <a:r>
              <a:rPr lang="ko-KR" sz="1400" dirty="0"/>
              <a:t>PC, 데스크톱 구분(1)</a:t>
            </a:r>
            <a:endParaRPr sz="1400" dirty="0"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 sz="1100" dirty="0" err="1"/>
              <a:t>스마트폰</a:t>
            </a:r>
            <a:r>
              <a:rPr lang="ko-KR" sz="1100" dirty="0"/>
              <a:t> -빨간색 배경</a:t>
            </a:r>
            <a:endParaRPr sz="1100" dirty="0"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 sz="1100" dirty="0" err="1"/>
              <a:t>태블릿</a:t>
            </a:r>
            <a:r>
              <a:rPr lang="ko-KR" sz="1100" dirty="0"/>
              <a:t>PC 세로 화면 - 초록색 배경</a:t>
            </a:r>
            <a:endParaRPr sz="1100" dirty="0"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 sz="1100" dirty="0" err="1"/>
              <a:t>태블릿</a:t>
            </a:r>
            <a:r>
              <a:rPr lang="ko-KR" sz="1100" dirty="0"/>
              <a:t>PC 가로 화면과 데스크톱 - 파란색 배경</a:t>
            </a:r>
            <a:endParaRPr sz="1100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sz="1100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sz="1100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sz="1100" dirty="0"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sz="1400" dirty="0"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sz="1400" dirty="0"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sz="1400" dirty="0"/>
          </a:p>
        </p:txBody>
      </p:sp>
      <p:pic>
        <p:nvPicPr>
          <p:cNvPr id="165" name="Google Shape;165;p21" descr="C:\Users\acauser2\Desktop\강의교안 작업\fig_4455\ch08_샘플\코드 8-7(a).jpg"/>
          <p:cNvPicPr preferRelativeResize="0"/>
          <p:nvPr/>
        </p:nvPicPr>
        <p:blipFill rotWithShape="1">
          <a:blip r:embed="rId3">
            <a:alphaModFix/>
          </a:blip>
          <a:srcRect b="4230"/>
          <a:stretch/>
        </p:blipFill>
        <p:spPr>
          <a:xfrm>
            <a:off x="853440" y="2438399"/>
            <a:ext cx="4937760" cy="24993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0816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 환경 구축</a:t>
            </a:r>
            <a:endParaRPr/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053" y="1733574"/>
            <a:ext cx="5025287" cy="312036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0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>
              <a:buNone/>
            </a:pPr>
            <a:r>
              <a:rPr lang="ko-KR" altLang="en-US" dirty="0"/>
              <a:t>에디터 설치와 </a:t>
            </a:r>
            <a:r>
              <a:rPr lang="ko-KR" altLang="en-US" dirty="0" smtClean="0"/>
              <a:t>설정 </a:t>
            </a:r>
            <a:r>
              <a:rPr lang="en-US" altLang="ko" dirty="0" smtClean="0"/>
              <a:t>(</a:t>
            </a:r>
            <a:r>
              <a:rPr lang="ko-KR" altLang="en-US" dirty="0" smtClean="0"/>
              <a:t>선택 사항</a:t>
            </a:r>
            <a:r>
              <a:rPr lang="en-US" altLang="ko-KR" dirty="0" smtClean="0"/>
              <a:t>)</a:t>
            </a:r>
            <a:endParaRPr dirty="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2400"/>
            </a:pPr>
            <a:r>
              <a:rPr lang="ko-KR" altLang="ko-KR" dirty="0" err="1"/>
              <a:t>반응형</a:t>
            </a:r>
            <a:r>
              <a:rPr lang="ko-KR" altLang="ko-KR" dirty="0"/>
              <a:t> 웹을 위한 설정</a:t>
            </a:r>
            <a:r>
              <a:rPr lang="en-US" altLang="ko-KR" dirty="0"/>
              <a:t> - </a:t>
            </a:r>
            <a:r>
              <a:rPr lang="ko" altLang="ko-KR" dirty="0"/>
              <a:t>미디어 쿼</a:t>
            </a:r>
            <a:r>
              <a:rPr lang="ko-KR" altLang="en-US" dirty="0"/>
              <a:t>리</a:t>
            </a:r>
            <a:r>
              <a:rPr lang="en-US" altLang="ko-KR" dirty="0"/>
              <a:t>(Media Queries)</a:t>
            </a:r>
            <a:endParaRPr dirty="0"/>
          </a:p>
        </p:txBody>
      </p:sp>
      <p:sp>
        <p:nvSpPr>
          <p:cNvPr id="171" name="Google Shape;171;p2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 dirty="0" err="1" smtClean="0"/>
              <a:t>스마트폰</a:t>
            </a:r>
            <a:r>
              <a:rPr lang="ko-KR" dirty="0"/>
              <a:t>, </a:t>
            </a:r>
            <a:r>
              <a:rPr lang="ko-KR" dirty="0" err="1"/>
              <a:t>태블릿</a:t>
            </a:r>
            <a:r>
              <a:rPr lang="ko-KR" dirty="0"/>
              <a:t>PC, 데스크톱 구분(2)</a:t>
            </a: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dirty="0"/>
          </a:p>
        </p:txBody>
      </p:sp>
      <p:grpSp>
        <p:nvGrpSpPr>
          <p:cNvPr id="2" name="그룹 1"/>
          <p:cNvGrpSpPr/>
          <p:nvPr/>
        </p:nvGrpSpPr>
        <p:grpSpPr>
          <a:xfrm>
            <a:off x="752912" y="1685383"/>
            <a:ext cx="5952688" cy="3267617"/>
            <a:chOff x="539552" y="1167594"/>
            <a:chExt cx="8352928" cy="3919779"/>
          </a:xfrm>
        </p:grpSpPr>
        <p:pic>
          <p:nvPicPr>
            <p:cNvPr id="173" name="Google Shape;173;p22" descr="C:\Users\acauser2\Desktop\강의교안 작업\fig_4455\ch08_샘플\코드 8-7(b).jp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39552" y="1167594"/>
              <a:ext cx="6264696" cy="204569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4" name="Google Shape;174;p22"/>
            <p:cNvGrpSpPr/>
            <p:nvPr/>
          </p:nvGrpSpPr>
          <p:grpSpPr>
            <a:xfrm>
              <a:off x="2558672" y="2895786"/>
              <a:ext cx="6333808" cy="2191587"/>
              <a:chOff x="2558672" y="3861048"/>
              <a:chExt cx="6333808" cy="2922116"/>
            </a:xfrm>
          </p:grpSpPr>
          <p:pic>
            <p:nvPicPr>
              <p:cNvPr id="175" name="Google Shape;175;p2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558672" y="3863741"/>
                <a:ext cx="1640358" cy="29194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" name="Google Shape;176;p22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4343045" y="3861048"/>
                <a:ext cx="1906138" cy="2516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7" name="Google Shape;177;p22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6359269" y="3863741"/>
                <a:ext cx="2533211" cy="189367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132231837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2400"/>
            </a:pPr>
            <a:r>
              <a:rPr lang="ko-KR" altLang="ko-KR" dirty="0" err="1"/>
              <a:t>반응형</a:t>
            </a:r>
            <a:r>
              <a:rPr lang="ko-KR" altLang="ko-KR" dirty="0"/>
              <a:t> 웹을 위한 설정</a:t>
            </a:r>
            <a:r>
              <a:rPr lang="en-US" altLang="ko-KR" dirty="0"/>
              <a:t> - </a:t>
            </a:r>
            <a:r>
              <a:rPr lang="ko" altLang="ko-KR" dirty="0"/>
              <a:t>미디어 쿼</a:t>
            </a:r>
            <a:r>
              <a:rPr lang="ko-KR" altLang="en-US" dirty="0"/>
              <a:t>리</a:t>
            </a:r>
            <a:r>
              <a:rPr lang="en-US" altLang="ko-KR" dirty="0"/>
              <a:t>(Media Queries)</a:t>
            </a:r>
            <a:endParaRPr dirty="0"/>
          </a:p>
        </p:txBody>
      </p:sp>
      <p:sp>
        <p:nvSpPr>
          <p:cNvPr id="183" name="Google Shape;183;p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 sz="1600" dirty="0" smtClean="0"/>
              <a:t>화면 </a:t>
            </a:r>
            <a:r>
              <a:rPr lang="ko-KR" sz="1600" dirty="0"/>
              <a:t>방향 전환</a:t>
            </a:r>
            <a:endParaRPr sz="1600" dirty="0"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 sz="1200" dirty="0"/>
              <a:t>orientation 속성 사용 - 화면 방향에 따라 다른 배경 색상을 </a:t>
            </a:r>
            <a:r>
              <a:rPr lang="ko-KR" sz="1200" dirty="0" smtClean="0"/>
              <a:t>적용</a:t>
            </a:r>
            <a:endParaRPr sz="1200" dirty="0"/>
          </a:p>
        </p:txBody>
      </p:sp>
      <p:grpSp>
        <p:nvGrpSpPr>
          <p:cNvPr id="2" name="그룹 1"/>
          <p:cNvGrpSpPr/>
          <p:nvPr/>
        </p:nvGrpSpPr>
        <p:grpSpPr>
          <a:xfrm>
            <a:off x="784860" y="1924837"/>
            <a:ext cx="6629400" cy="2974823"/>
            <a:chOff x="539553" y="1221600"/>
            <a:chExt cx="7575375" cy="3910727"/>
          </a:xfrm>
        </p:grpSpPr>
        <p:grpSp>
          <p:nvGrpSpPr>
            <p:cNvPr id="185" name="Google Shape;185;p23"/>
            <p:cNvGrpSpPr/>
            <p:nvPr/>
          </p:nvGrpSpPr>
          <p:grpSpPr>
            <a:xfrm>
              <a:off x="539553" y="1221600"/>
              <a:ext cx="5358027" cy="2916323"/>
              <a:chOff x="539552" y="1844825"/>
              <a:chExt cx="5885774" cy="4271427"/>
            </a:xfrm>
          </p:grpSpPr>
          <p:pic>
            <p:nvPicPr>
              <p:cNvPr id="186" name="Google Shape;186;p23" descr="C:\Users\acauser2\Desktop\강의교안 작업\fig_4455\ch08_샘플\코드 8-8(a).jpg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539552" y="1844825"/>
                <a:ext cx="5874206" cy="13681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7" name="Google Shape;187;p23" descr="C:\Users\acauser2\Desktop\강의교안 작업\fig_4455\ch08_샘플\코드 8-8(b).jpg"/>
              <p:cNvPicPr preferRelativeResize="0"/>
              <p:nvPr/>
            </p:nvPicPr>
            <p:blipFill rotWithShape="1">
              <a:blip r:embed="rId4">
                <a:alphaModFix/>
              </a:blip>
              <a:srcRect t="4136"/>
              <a:stretch/>
            </p:blipFill>
            <p:spPr>
              <a:xfrm>
                <a:off x="564953" y="2984252"/>
                <a:ext cx="5860373" cy="3132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88" name="Google Shape;188;p2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372200" y="2822123"/>
              <a:ext cx="1742728" cy="23102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2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206850" y="3831816"/>
              <a:ext cx="3093343" cy="130051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28938900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 dirty="0" err="1" smtClean="0"/>
              <a:t>반응형</a:t>
            </a:r>
            <a:r>
              <a:rPr lang="ko-KR" dirty="0" smtClean="0"/>
              <a:t> </a:t>
            </a:r>
            <a:r>
              <a:rPr lang="ko-KR" dirty="0"/>
              <a:t>웹 패턴</a:t>
            </a:r>
            <a:endParaRPr dirty="0"/>
          </a:p>
        </p:txBody>
      </p:sp>
      <p:sp>
        <p:nvSpPr>
          <p:cNvPr id="195" name="Google Shape;195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324820" cy="539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sz="1600" dirty="0" err="1"/>
              <a:t>반응형</a:t>
            </a:r>
            <a:r>
              <a:rPr lang="ko-KR" sz="1600" dirty="0"/>
              <a:t> 웹 패턴</a:t>
            </a:r>
            <a:endParaRPr sz="1600" dirty="0"/>
          </a:p>
        </p:txBody>
      </p:sp>
      <p:grpSp>
        <p:nvGrpSpPr>
          <p:cNvPr id="2" name="그룹 1"/>
          <p:cNvGrpSpPr/>
          <p:nvPr/>
        </p:nvGrpSpPr>
        <p:grpSpPr>
          <a:xfrm>
            <a:off x="2590800" y="1181100"/>
            <a:ext cx="4183380" cy="3749040"/>
            <a:chOff x="539552" y="923282"/>
            <a:chExt cx="4896544" cy="4187422"/>
          </a:xfrm>
        </p:grpSpPr>
        <p:pic>
          <p:nvPicPr>
            <p:cNvPr id="196" name="Google Shape;196;p24" descr="C:\Users\acauser2\Desktop\강의교안 작업\fig_4455\ch08_샘플\그림 8-5.jp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39552" y="3120382"/>
              <a:ext cx="4896544" cy="1990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24" descr="C:\Users\acauser2\Desktop\강의교안 작업\fig_4455\ch08_샘플\그림 8-4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39552" y="923282"/>
              <a:ext cx="4896544" cy="214444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12651374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PWA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508685"/>
          </a:xfrm>
        </p:spPr>
        <p:txBody>
          <a:bodyPr/>
          <a:lstStyle/>
          <a:p>
            <a:r>
              <a:rPr lang="en-US" altLang="ko-KR" dirty="0" err="1" smtClean="0"/>
              <a:t>PWA</a:t>
            </a:r>
            <a:r>
              <a:rPr lang="en-US" altLang="ko-KR" dirty="0" smtClean="0"/>
              <a:t> - Progressive Web App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198" y="1775229"/>
            <a:ext cx="4133429" cy="272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11573" y="4721447"/>
            <a:ext cx="68207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https://</a:t>
            </a:r>
            <a:r>
              <a:rPr lang="en-US" altLang="ko-KR" dirty="0" err="1"/>
              <a:t>developer.mozilla.org</a:t>
            </a:r>
            <a:r>
              <a:rPr lang="en-US" altLang="ko-KR" dirty="0"/>
              <a:t>/</a:t>
            </a:r>
            <a:r>
              <a:rPr lang="en-US" altLang="ko-KR" dirty="0" err="1"/>
              <a:t>ko</a:t>
            </a:r>
            <a:r>
              <a:rPr lang="en-US" altLang="ko-KR" dirty="0"/>
              <a:t>/docs/Web/</a:t>
            </a:r>
            <a:r>
              <a:rPr lang="en-US" altLang="ko-KR" dirty="0" err="1"/>
              <a:t>Progressive_web_apps</a:t>
            </a:r>
            <a:r>
              <a:rPr lang="en-US" altLang="ko-KR" dirty="0"/>
              <a:t>/Introduction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36510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과정 실습</a:t>
            </a:r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2400"/>
            </a:pPr>
            <a:r>
              <a:rPr lang="ko-KR" dirty="0" err="1" smtClean="0"/>
              <a:t>반응형</a:t>
            </a:r>
            <a:r>
              <a:rPr lang="ko-KR" dirty="0" smtClean="0"/>
              <a:t> </a:t>
            </a:r>
            <a:r>
              <a:rPr lang="ko-KR" dirty="0"/>
              <a:t>웹 </a:t>
            </a:r>
            <a:r>
              <a:rPr lang="ko-KR" altLang="en-US" dirty="0"/>
              <a:t>실습</a:t>
            </a:r>
            <a:endParaRPr dirty="0"/>
          </a:p>
        </p:txBody>
      </p:sp>
      <p:sp>
        <p:nvSpPr>
          <p:cNvPr id="203" name="Google Shape;203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sz="1200" dirty="0" err="1"/>
              <a:t>반응형</a:t>
            </a:r>
            <a:r>
              <a:rPr lang="ko-KR" sz="1200" dirty="0"/>
              <a:t> 웹 패턴</a:t>
            </a:r>
            <a:endParaRPr sz="1200"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sz="1050" dirty="0"/>
              <a:t>규칙</a:t>
            </a:r>
            <a:endParaRPr sz="1050" dirty="0"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 sz="1000" dirty="0"/>
              <a:t>HTML 태그 구성은 </a:t>
            </a:r>
            <a:r>
              <a:rPr lang="ko-KR" sz="1000" dirty="0" err="1"/>
              <a:t>모바일</a:t>
            </a:r>
            <a:r>
              <a:rPr lang="ko-KR" sz="1000" dirty="0"/>
              <a:t> 장치를 기준으로 함</a:t>
            </a:r>
            <a:endParaRPr sz="1000" dirty="0"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 sz="1000" dirty="0"/>
              <a:t>float 태그의 left와 right를 활용해 적당한 위치에 놓음</a:t>
            </a:r>
            <a:endParaRPr sz="1000" dirty="0"/>
          </a:p>
          <a:p>
            <a:pPr marL="355600" lvl="0" indent="-2619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sz="1200" dirty="0" err="1" smtClean="0"/>
              <a:t>반응형</a:t>
            </a:r>
            <a:r>
              <a:rPr lang="ko-KR" sz="1200" dirty="0" smtClean="0"/>
              <a:t> </a:t>
            </a:r>
            <a:r>
              <a:rPr lang="ko-KR" sz="1200" dirty="0"/>
              <a:t>웹 패턴 ➊ (1)</a:t>
            </a:r>
            <a:endParaRPr sz="1200"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sz="1050" b="1" dirty="0"/>
              <a:t>1. 데스크톱에서는 메뉴가 왼쪽에 있고, </a:t>
            </a:r>
            <a:r>
              <a:rPr lang="ko-KR" sz="1050" b="1" dirty="0" err="1"/>
              <a:t>모바일</a:t>
            </a:r>
            <a:r>
              <a:rPr lang="ko-KR" sz="1050" b="1" dirty="0"/>
              <a:t> 장치에서는 메뉴가 위쪽에 있는 패턴</a:t>
            </a:r>
            <a:endParaRPr sz="1050" dirty="0"/>
          </a:p>
        </p:txBody>
      </p:sp>
      <p:pic>
        <p:nvPicPr>
          <p:cNvPr id="205" name="Google Shape;205;p25" descr="C:\Users\acauser2\Desktop\강의교안 작업\fig_4455\ch08_샘플\코드 8-9.jpg"/>
          <p:cNvPicPr preferRelativeResize="0"/>
          <p:nvPr/>
        </p:nvPicPr>
        <p:blipFill rotWithShape="1">
          <a:blip r:embed="rId3">
            <a:alphaModFix/>
          </a:blip>
          <a:srcRect b="31807"/>
          <a:stretch/>
        </p:blipFill>
        <p:spPr>
          <a:xfrm>
            <a:off x="1028700" y="2735580"/>
            <a:ext cx="3985260" cy="2270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091368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2400"/>
            </a:pPr>
            <a:r>
              <a:rPr lang="ko-KR" dirty="0" err="1" smtClean="0"/>
              <a:t>반응형</a:t>
            </a:r>
            <a:r>
              <a:rPr lang="ko-KR" dirty="0" smtClean="0"/>
              <a:t> </a:t>
            </a:r>
            <a:r>
              <a:rPr lang="ko-KR" dirty="0"/>
              <a:t>웹 </a:t>
            </a:r>
            <a:r>
              <a:rPr lang="ko-KR" altLang="en-US" dirty="0"/>
              <a:t>실습</a:t>
            </a:r>
            <a:endParaRPr dirty="0"/>
          </a:p>
        </p:txBody>
      </p:sp>
      <p:sp>
        <p:nvSpPr>
          <p:cNvPr id="211" name="Google Shape;211;p2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sz="1400" dirty="0" err="1" smtClean="0"/>
              <a:t>반응형</a:t>
            </a:r>
            <a:r>
              <a:rPr lang="ko-KR" sz="1400" dirty="0" smtClean="0"/>
              <a:t> </a:t>
            </a:r>
            <a:r>
              <a:rPr lang="ko-KR" sz="1400" dirty="0"/>
              <a:t>웹 패턴 ➊ (2)</a:t>
            </a:r>
            <a:endParaRPr sz="1400"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sz="1100" b="1" dirty="0"/>
              <a:t>1. 데스크톱에서는 메뉴가 왼쪽에 있고, </a:t>
            </a:r>
            <a:r>
              <a:rPr lang="ko-KR" sz="1100" b="1" dirty="0" err="1"/>
              <a:t>모바일</a:t>
            </a:r>
            <a:r>
              <a:rPr lang="ko-KR" sz="1100" b="1" dirty="0"/>
              <a:t> 장치에서는 메뉴가 위쪽에 있는 패턴</a:t>
            </a:r>
            <a:endParaRPr sz="1100" dirty="0"/>
          </a:p>
        </p:txBody>
      </p:sp>
      <p:grpSp>
        <p:nvGrpSpPr>
          <p:cNvPr id="2" name="그룹 1"/>
          <p:cNvGrpSpPr/>
          <p:nvPr/>
        </p:nvGrpSpPr>
        <p:grpSpPr>
          <a:xfrm>
            <a:off x="1003569" y="1840100"/>
            <a:ext cx="6939488" cy="3097660"/>
            <a:chOff x="683568" y="1329612"/>
            <a:chExt cx="8144972" cy="3591799"/>
          </a:xfrm>
        </p:grpSpPr>
        <p:pic>
          <p:nvPicPr>
            <p:cNvPr id="213" name="Google Shape;213;p26" descr="C:\Users\acauser2\Desktop\강의교안 작업\fig_4455\ch08_샘플\코드 8-9.jpg"/>
            <p:cNvPicPr preferRelativeResize="0"/>
            <p:nvPr/>
          </p:nvPicPr>
          <p:blipFill rotWithShape="1">
            <a:blip r:embed="rId3">
              <a:alphaModFix/>
            </a:blip>
            <a:srcRect t="68193"/>
            <a:stretch/>
          </p:blipFill>
          <p:spPr>
            <a:xfrm>
              <a:off x="683568" y="1329612"/>
              <a:ext cx="4752528" cy="13254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26" descr="C:\Users\acauser2\Desktop\강의교안 작업\fig_4455\ch08_샘플\코드 8-9(b).jpg"/>
            <p:cNvPicPr preferRelativeResize="0"/>
            <p:nvPr/>
          </p:nvPicPr>
          <p:blipFill rotWithShape="1">
            <a:blip r:embed="rId4">
              <a:alphaModFix/>
            </a:blip>
            <a:srcRect t="3015" b="2999"/>
            <a:stretch/>
          </p:blipFill>
          <p:spPr>
            <a:xfrm>
              <a:off x="709856" y="2588895"/>
              <a:ext cx="4752000" cy="23325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2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824938" y="1329612"/>
              <a:ext cx="4003602" cy="12421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2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163079" y="2674168"/>
              <a:ext cx="1665461" cy="221984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67263020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2400"/>
            </a:pPr>
            <a:r>
              <a:rPr lang="ko-KR" dirty="0" err="1" smtClean="0"/>
              <a:t>반응형</a:t>
            </a:r>
            <a:r>
              <a:rPr lang="ko-KR" dirty="0" smtClean="0"/>
              <a:t> </a:t>
            </a:r>
            <a:r>
              <a:rPr lang="ko-KR" dirty="0"/>
              <a:t>웹 </a:t>
            </a:r>
            <a:r>
              <a:rPr lang="ko-KR" altLang="en-US" dirty="0"/>
              <a:t>실습</a:t>
            </a:r>
            <a:endParaRPr dirty="0"/>
          </a:p>
        </p:txBody>
      </p:sp>
      <p:sp>
        <p:nvSpPr>
          <p:cNvPr id="222" name="Google Shape;222;p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sz="1400" dirty="0" err="1" smtClean="0"/>
              <a:t>반응형</a:t>
            </a:r>
            <a:r>
              <a:rPr lang="ko-KR" sz="1400" dirty="0" smtClean="0"/>
              <a:t> </a:t>
            </a:r>
            <a:r>
              <a:rPr lang="ko-KR" sz="1400" dirty="0"/>
              <a:t>웹 패턴 ➋ (1)</a:t>
            </a:r>
            <a:endParaRPr sz="1400"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sz="1100" b="1" dirty="0"/>
              <a:t>2. 데스크톱에서는 메뉴가 오른쪽에 있고, </a:t>
            </a:r>
            <a:r>
              <a:rPr lang="ko-KR" sz="1100" b="1" dirty="0" err="1"/>
              <a:t>모바일</a:t>
            </a:r>
            <a:r>
              <a:rPr lang="ko-KR" sz="1100" b="1" dirty="0"/>
              <a:t> 장치에서는 메뉴가 위쪽에 있는 패턴</a:t>
            </a:r>
            <a:endParaRPr sz="1100" dirty="0"/>
          </a:p>
        </p:txBody>
      </p:sp>
      <p:pic>
        <p:nvPicPr>
          <p:cNvPr id="224" name="Google Shape;224;p27" descr="C:\Users\acauser2\Desktop\강의교안 작업\fig_4455\ch08_샘플\코드 8-10(a)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00" y="1805940"/>
            <a:ext cx="4346448" cy="31662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095070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2400"/>
            </a:pPr>
            <a:r>
              <a:rPr lang="ko-KR" dirty="0" err="1" smtClean="0"/>
              <a:t>반응형</a:t>
            </a:r>
            <a:r>
              <a:rPr lang="ko-KR" dirty="0" smtClean="0"/>
              <a:t> </a:t>
            </a:r>
            <a:r>
              <a:rPr lang="ko-KR" dirty="0"/>
              <a:t>웹 </a:t>
            </a:r>
            <a:r>
              <a:rPr lang="ko-KR" altLang="en-US" dirty="0"/>
              <a:t>실습</a:t>
            </a:r>
            <a:endParaRPr dirty="0"/>
          </a:p>
        </p:txBody>
      </p:sp>
      <p:sp>
        <p:nvSpPr>
          <p:cNvPr id="230" name="Google Shape;230;p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sz="1400" dirty="0" err="1" smtClean="0"/>
              <a:t>반응형</a:t>
            </a:r>
            <a:r>
              <a:rPr lang="ko-KR" sz="1400" dirty="0" smtClean="0"/>
              <a:t> </a:t>
            </a:r>
            <a:r>
              <a:rPr lang="ko-KR" sz="1400" dirty="0"/>
              <a:t>웹 패턴 ➋ (2)</a:t>
            </a:r>
            <a:endParaRPr sz="1400"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sz="1100" b="1" dirty="0"/>
              <a:t>2. 데스크톱에서는 메뉴가 오른쪽에 있고, </a:t>
            </a:r>
            <a:r>
              <a:rPr lang="ko-KR" sz="1100" b="1" dirty="0" err="1"/>
              <a:t>모바일</a:t>
            </a:r>
            <a:r>
              <a:rPr lang="ko-KR" sz="1100" b="1" dirty="0"/>
              <a:t> 장치에서는 메뉴가 위쪽에 있는 패턴</a:t>
            </a:r>
            <a:endParaRPr sz="1100" b="1" dirty="0"/>
          </a:p>
        </p:txBody>
      </p:sp>
      <p:grpSp>
        <p:nvGrpSpPr>
          <p:cNvPr id="2" name="그룹 1"/>
          <p:cNvGrpSpPr/>
          <p:nvPr/>
        </p:nvGrpSpPr>
        <p:grpSpPr>
          <a:xfrm>
            <a:off x="895731" y="1844684"/>
            <a:ext cx="5804657" cy="3085456"/>
            <a:chOff x="539552" y="1383618"/>
            <a:chExt cx="8466774" cy="3527523"/>
          </a:xfrm>
        </p:grpSpPr>
        <p:grpSp>
          <p:nvGrpSpPr>
            <p:cNvPr id="232" name="Google Shape;232;p28"/>
            <p:cNvGrpSpPr/>
            <p:nvPr/>
          </p:nvGrpSpPr>
          <p:grpSpPr>
            <a:xfrm>
              <a:off x="539552" y="1383618"/>
              <a:ext cx="5184576" cy="2775860"/>
              <a:chOff x="467544" y="1700808"/>
              <a:chExt cx="7082408" cy="5055964"/>
            </a:xfrm>
          </p:grpSpPr>
          <p:pic>
            <p:nvPicPr>
              <p:cNvPr id="233" name="Google Shape;233;p28" descr="C:\Users\acauser2\Desktop\강의교안 작업\fig_4455\ch08_샘플\코드 8-10(b).jpg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467544" y="1700808"/>
                <a:ext cx="7077075" cy="281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4" name="Google Shape;234;p28" descr="C:\Users\acauser2\Desktop\강의교안 작업\fig_4455\ch08_샘플\코드 8-10(c).jpg"/>
              <p:cNvPicPr preferRelativeResize="0"/>
              <p:nvPr/>
            </p:nvPicPr>
            <p:blipFill rotWithShape="1">
              <a:blip r:embed="rId4">
                <a:alphaModFix/>
              </a:blip>
              <a:srcRect t="5001" b="7083"/>
              <a:stretch/>
            </p:blipFill>
            <p:spPr>
              <a:xfrm>
                <a:off x="539552" y="4077072"/>
                <a:ext cx="7010400" cy="2679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35" name="Google Shape;235;p2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355976" y="1383618"/>
              <a:ext cx="4650350" cy="14390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2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380312" y="2800065"/>
              <a:ext cx="1588098" cy="211107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54038651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2400"/>
            </a:pPr>
            <a:r>
              <a:rPr lang="ko-KR" dirty="0" err="1" smtClean="0"/>
              <a:t>반응형</a:t>
            </a:r>
            <a:r>
              <a:rPr lang="ko-KR" dirty="0" smtClean="0"/>
              <a:t> </a:t>
            </a:r>
            <a:r>
              <a:rPr lang="ko-KR" dirty="0"/>
              <a:t>웹 </a:t>
            </a:r>
            <a:r>
              <a:rPr lang="ko-KR" altLang="en-US" dirty="0"/>
              <a:t>실습</a:t>
            </a:r>
            <a:endParaRPr dirty="0"/>
          </a:p>
        </p:txBody>
      </p:sp>
      <p:sp>
        <p:nvSpPr>
          <p:cNvPr id="242" name="Google Shape;242;p2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sz="1400" dirty="0" err="1" smtClean="0"/>
              <a:t>반응형</a:t>
            </a:r>
            <a:r>
              <a:rPr lang="ko-KR" sz="1400" dirty="0" smtClean="0"/>
              <a:t> </a:t>
            </a:r>
            <a:r>
              <a:rPr lang="ko-KR" sz="1400" dirty="0"/>
              <a:t>웹 패턴 ➌ (1)</a:t>
            </a:r>
            <a:endParaRPr sz="1400"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sz="1100" b="1" dirty="0"/>
              <a:t>3. 데스크톱에서는 메뉴가 왼쪽에 있고, </a:t>
            </a:r>
            <a:r>
              <a:rPr lang="ko-KR" sz="1100" b="1" dirty="0" err="1"/>
              <a:t>모바일</a:t>
            </a:r>
            <a:r>
              <a:rPr lang="ko-KR" sz="1100" b="1" dirty="0"/>
              <a:t> 장치에서는 메뉴가 아래쪽에 있는 패턴</a:t>
            </a:r>
            <a:endParaRPr sz="1100" dirty="0"/>
          </a:p>
        </p:txBody>
      </p:sp>
      <p:grpSp>
        <p:nvGrpSpPr>
          <p:cNvPr id="244" name="Google Shape;244;p29"/>
          <p:cNvGrpSpPr/>
          <p:nvPr/>
        </p:nvGrpSpPr>
        <p:grpSpPr>
          <a:xfrm>
            <a:off x="973129" y="1824072"/>
            <a:ext cx="4124652" cy="3069935"/>
            <a:chOff x="683568" y="1772816"/>
            <a:chExt cx="4896544" cy="4616554"/>
          </a:xfrm>
        </p:grpSpPr>
        <p:pic>
          <p:nvPicPr>
            <p:cNvPr id="245" name="Google Shape;245;p29" descr="C:\Users\acauser2\Desktop\강의교안 작업\fig_4455\ch08_샘플\코드 8-11(a).jp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83568" y="1772816"/>
              <a:ext cx="4896544" cy="1280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29" descr="C:\Users\acauser2\Desktop\강의교안 작업\fig_4455\ch08_샘플\코드 8-11(b).jpg"/>
            <p:cNvPicPr preferRelativeResize="0"/>
            <p:nvPr/>
          </p:nvPicPr>
          <p:blipFill rotWithShape="1">
            <a:blip r:embed="rId4">
              <a:alphaModFix/>
            </a:blip>
            <a:srcRect t="2544" b="32050"/>
            <a:stretch/>
          </p:blipFill>
          <p:spPr>
            <a:xfrm>
              <a:off x="683568" y="2780927"/>
              <a:ext cx="4896544" cy="36084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706611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2400"/>
            </a:pPr>
            <a:r>
              <a:rPr lang="ko" altLang="ko-KR" dirty="0"/>
              <a:t>개발 환경 구축</a:t>
            </a:r>
            <a:endParaRPr dirty="0"/>
          </a:p>
        </p:txBody>
      </p:sp>
      <p:sp>
        <p:nvSpPr>
          <p:cNvPr id="252" name="Google Shape;252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3662" lvl="0" indent="0">
              <a:buNone/>
            </a:pPr>
            <a:r>
              <a:rPr lang="ko-KR" altLang="en-US" b="0" dirty="0" smtClean="0"/>
              <a:t>에디터 </a:t>
            </a:r>
            <a:r>
              <a:rPr lang="ko-KR" altLang="en-US" b="0" dirty="0"/>
              <a:t>설치와 </a:t>
            </a:r>
            <a:r>
              <a:rPr lang="ko-KR" altLang="en-US" b="0" dirty="0" smtClean="0"/>
              <a:t>설정</a:t>
            </a:r>
            <a:endParaRPr lang="ko-KR" altLang="en-US" b="0" dirty="0"/>
          </a:p>
        </p:txBody>
      </p:sp>
      <p:grpSp>
        <p:nvGrpSpPr>
          <p:cNvPr id="6" name="그룹 5"/>
          <p:cNvGrpSpPr/>
          <p:nvPr/>
        </p:nvGrpSpPr>
        <p:grpSpPr>
          <a:xfrm>
            <a:off x="1812308" y="1614458"/>
            <a:ext cx="5692140" cy="3191486"/>
            <a:chOff x="283642" y="1254310"/>
            <a:chExt cx="7344816" cy="518935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355" y="1283657"/>
              <a:ext cx="7191102" cy="4726774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/>
          </p:nvGrpSpPr>
          <p:grpSpPr>
            <a:xfrm>
              <a:off x="283642" y="1254310"/>
              <a:ext cx="7344816" cy="5189353"/>
              <a:chOff x="283642" y="1254310"/>
              <a:chExt cx="7344816" cy="5189353"/>
            </a:xfrm>
          </p:grpSpPr>
          <p:pic>
            <p:nvPicPr>
              <p:cNvPr id="253" name="Google Shape;253;p3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83642" y="1254310"/>
                <a:ext cx="7344816" cy="518935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4" name="Google Shape;254;p34"/>
              <p:cNvSpPr/>
              <p:nvPr/>
            </p:nvSpPr>
            <p:spPr>
              <a:xfrm>
                <a:off x="453782" y="2950495"/>
                <a:ext cx="232016" cy="320040"/>
              </a:xfrm>
              <a:prstGeom prst="rect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255" name="Google Shape;255;p34"/>
              <p:cNvSpPr/>
              <p:nvPr/>
            </p:nvSpPr>
            <p:spPr>
              <a:xfrm>
                <a:off x="821988" y="1743509"/>
                <a:ext cx="588801" cy="320040"/>
              </a:xfrm>
              <a:prstGeom prst="rect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256" name="Google Shape;256;p34"/>
              <p:cNvSpPr/>
              <p:nvPr/>
            </p:nvSpPr>
            <p:spPr>
              <a:xfrm>
                <a:off x="2423160" y="2310805"/>
                <a:ext cx="415052" cy="179071"/>
              </a:xfrm>
              <a:prstGeom prst="rect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3" name="직사각형 2"/>
              <p:cNvSpPr/>
              <p:nvPr/>
            </p:nvSpPr>
            <p:spPr>
              <a:xfrm>
                <a:off x="859706" y="2950495"/>
                <a:ext cx="830790" cy="3646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rgbClr val="FF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클릭</a:t>
                </a:r>
                <a:endParaRPr lang="ko-KR" altLang="en-US" dirty="0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3051822" y="2171022"/>
                <a:ext cx="830790" cy="3646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rgbClr val="FF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클릭</a:t>
                </a:r>
                <a:endParaRPr lang="ko-KR" altLang="en-US" dirty="0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471215" y="1721212"/>
                <a:ext cx="1587138" cy="3646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:r>
                  <a:rPr lang="en-US" altLang="ko-KR" dirty="0">
                    <a:solidFill>
                      <a:srgbClr val="FF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Korean </a:t>
                </a:r>
                <a:r>
                  <a:rPr lang="ko-KR" altLang="en-US" dirty="0">
                    <a:solidFill>
                      <a:srgbClr val="FF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입력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3258204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2400"/>
            </a:pPr>
            <a:r>
              <a:rPr lang="ko-KR" dirty="0" err="1" smtClean="0"/>
              <a:t>반응형</a:t>
            </a:r>
            <a:r>
              <a:rPr lang="ko-KR" dirty="0" smtClean="0"/>
              <a:t> </a:t>
            </a:r>
            <a:r>
              <a:rPr lang="ko-KR" dirty="0"/>
              <a:t>웹 </a:t>
            </a:r>
            <a:r>
              <a:rPr lang="ko-KR" altLang="en-US" dirty="0"/>
              <a:t>실습</a:t>
            </a:r>
            <a:endParaRPr dirty="0"/>
          </a:p>
        </p:txBody>
      </p:sp>
      <p:sp>
        <p:nvSpPr>
          <p:cNvPr id="252" name="Google Shape;252;p3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dirty="0" err="1" smtClean="0"/>
              <a:t>반응형</a:t>
            </a:r>
            <a:r>
              <a:rPr lang="ko-KR" dirty="0" smtClean="0"/>
              <a:t> </a:t>
            </a:r>
            <a:r>
              <a:rPr lang="ko-KR" dirty="0"/>
              <a:t>웹 패턴 ➌ (2)</a:t>
            </a: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1" dirty="0"/>
              <a:t>3. 데스크톱에서는 메뉴가 왼쪽에 있고, </a:t>
            </a:r>
            <a:r>
              <a:rPr lang="ko-KR" b="1" dirty="0" err="1"/>
              <a:t>모바일</a:t>
            </a:r>
            <a:r>
              <a:rPr lang="ko-KR" b="1" dirty="0"/>
              <a:t> 장치에서는 메뉴가 아래쪽에 있는 패턴</a:t>
            </a:r>
            <a:endParaRPr dirty="0"/>
          </a:p>
        </p:txBody>
      </p:sp>
      <p:grpSp>
        <p:nvGrpSpPr>
          <p:cNvPr id="2" name="그룹 1"/>
          <p:cNvGrpSpPr/>
          <p:nvPr/>
        </p:nvGrpSpPr>
        <p:grpSpPr>
          <a:xfrm>
            <a:off x="977834" y="1980764"/>
            <a:ext cx="6154486" cy="2964616"/>
            <a:chOff x="527706" y="1329613"/>
            <a:chExt cx="8406500" cy="3685357"/>
          </a:xfrm>
        </p:grpSpPr>
        <p:grpSp>
          <p:nvGrpSpPr>
            <p:cNvPr id="254" name="Google Shape;254;p30"/>
            <p:cNvGrpSpPr/>
            <p:nvPr/>
          </p:nvGrpSpPr>
          <p:grpSpPr>
            <a:xfrm>
              <a:off x="527706" y="1383618"/>
              <a:ext cx="5195846" cy="3631352"/>
              <a:chOff x="527706" y="1844824"/>
              <a:chExt cx="5195846" cy="4841802"/>
            </a:xfrm>
          </p:grpSpPr>
          <p:pic>
            <p:nvPicPr>
              <p:cNvPr id="255" name="Google Shape;255;p30" descr="C:\Users\acauser2\Desktop\강의교안 작업\fig_4455\ch08_샘플\코드 8-11(b).jpg"/>
              <p:cNvPicPr preferRelativeResize="0"/>
              <p:nvPr/>
            </p:nvPicPr>
            <p:blipFill rotWithShape="1">
              <a:blip r:embed="rId3">
                <a:alphaModFix/>
              </a:blip>
              <a:srcRect t="54379"/>
              <a:stretch/>
            </p:blipFill>
            <p:spPr>
              <a:xfrm>
                <a:off x="539551" y="1844824"/>
                <a:ext cx="5183349" cy="266429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6" name="Google Shape;256;p30" descr="C:\Users\acauser2\Desktop\강의교안 작업\fig_4455\ch08_샘플\코드 8-11(c).jpg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39552" y="4149080"/>
                <a:ext cx="5184000" cy="15700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7" name="Google Shape;257;p30" descr="C:\Users\acauser2\Desktop\강의교안 작업\fig_4455\ch08_샘플\코드 8-11(d).jpg"/>
              <p:cNvPicPr preferRelativeResize="0"/>
              <p:nvPr/>
            </p:nvPicPr>
            <p:blipFill rotWithShape="1">
              <a:blip r:embed="rId5">
                <a:alphaModFix/>
              </a:blip>
              <a:srcRect t="10191" b="11835"/>
              <a:stretch/>
            </p:blipFill>
            <p:spPr>
              <a:xfrm>
                <a:off x="527706" y="5629275"/>
                <a:ext cx="5184000" cy="10573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58" name="Google Shape;258;p3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355977" y="1329613"/>
              <a:ext cx="4547667" cy="14109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Google Shape;259;p3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308305" y="2787774"/>
              <a:ext cx="1625901" cy="216567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2935287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2400"/>
            </a:pPr>
            <a:r>
              <a:rPr lang="ko-KR" dirty="0" err="1" smtClean="0"/>
              <a:t>응형</a:t>
            </a:r>
            <a:r>
              <a:rPr lang="ko-KR" dirty="0" smtClean="0"/>
              <a:t> </a:t>
            </a:r>
            <a:r>
              <a:rPr lang="ko-KR" dirty="0"/>
              <a:t>웹 </a:t>
            </a:r>
            <a:r>
              <a:rPr lang="ko-KR" altLang="en-US" dirty="0"/>
              <a:t>실습</a:t>
            </a:r>
            <a:endParaRPr dirty="0"/>
          </a:p>
        </p:txBody>
      </p:sp>
      <p:sp>
        <p:nvSpPr>
          <p:cNvPr id="265" name="Google Shape;265;p3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sz="1400" dirty="0" err="1" smtClean="0"/>
              <a:t>반응형</a:t>
            </a:r>
            <a:r>
              <a:rPr lang="ko-KR" sz="1400" dirty="0" smtClean="0"/>
              <a:t> </a:t>
            </a:r>
            <a:r>
              <a:rPr lang="ko-KR" sz="1400" dirty="0"/>
              <a:t>웹 패턴 ➍ (1)</a:t>
            </a:r>
            <a:endParaRPr sz="1400"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sz="1100" b="1" dirty="0"/>
              <a:t>4. 데스크톱에서는 메뉴가 오른쪽에 있고, </a:t>
            </a:r>
            <a:r>
              <a:rPr lang="ko-KR" sz="1100" b="1" dirty="0" err="1"/>
              <a:t>모바일</a:t>
            </a:r>
            <a:r>
              <a:rPr lang="ko-KR" sz="1100" b="1" dirty="0"/>
              <a:t> 장치에서는 메뉴가 아래쪽에 있는 패턴</a:t>
            </a:r>
            <a:endParaRPr sz="1100" dirty="0"/>
          </a:p>
        </p:txBody>
      </p:sp>
      <p:grpSp>
        <p:nvGrpSpPr>
          <p:cNvPr id="267" name="Google Shape;267;p31"/>
          <p:cNvGrpSpPr/>
          <p:nvPr/>
        </p:nvGrpSpPr>
        <p:grpSpPr>
          <a:xfrm>
            <a:off x="1112522" y="1821180"/>
            <a:ext cx="4747258" cy="3192780"/>
            <a:chOff x="467543" y="1700808"/>
            <a:chExt cx="5328593" cy="4011373"/>
          </a:xfrm>
        </p:grpSpPr>
        <p:pic>
          <p:nvPicPr>
            <p:cNvPr id="268" name="Google Shape;268;p31" descr="C:\Users\acauser2\Desktop\강의교안 작업\fig_4455\ch08_샘플\코드 8-12(a).jp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67543" y="1700808"/>
              <a:ext cx="5328593" cy="23114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31" descr="C:\Users\acauser2\Desktop\강의교안 작업\fig_4455\ch08_샘플\코드 8-12(b).jpg"/>
            <p:cNvPicPr preferRelativeResize="0"/>
            <p:nvPr/>
          </p:nvPicPr>
          <p:blipFill rotWithShape="1">
            <a:blip r:embed="rId4">
              <a:alphaModFix/>
            </a:blip>
            <a:srcRect t="3234" b="59192"/>
            <a:stretch/>
          </p:blipFill>
          <p:spPr>
            <a:xfrm>
              <a:off x="467545" y="3835648"/>
              <a:ext cx="5328591" cy="187653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06169437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 dirty="0" err="1" smtClean="0"/>
              <a:t>반응형</a:t>
            </a:r>
            <a:r>
              <a:rPr lang="ko-KR" dirty="0" smtClean="0"/>
              <a:t> </a:t>
            </a:r>
            <a:r>
              <a:rPr lang="ko-KR" dirty="0"/>
              <a:t>웹 </a:t>
            </a:r>
            <a:r>
              <a:rPr lang="ko-KR" altLang="en-US" dirty="0" smtClean="0"/>
              <a:t>실습</a:t>
            </a:r>
            <a:endParaRPr dirty="0"/>
          </a:p>
        </p:txBody>
      </p:sp>
      <p:sp>
        <p:nvSpPr>
          <p:cNvPr id="275" name="Google Shape;275;p3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dirty="0" err="1" smtClean="0"/>
              <a:t>반응형</a:t>
            </a:r>
            <a:r>
              <a:rPr lang="ko-KR" dirty="0" smtClean="0"/>
              <a:t> </a:t>
            </a:r>
            <a:r>
              <a:rPr lang="ko-KR" dirty="0"/>
              <a:t>웹 패턴 ➍ (2)</a:t>
            </a: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1" dirty="0"/>
              <a:t>4. 데스크톱에서는 메뉴가 오른쪽에 있고, </a:t>
            </a:r>
            <a:r>
              <a:rPr lang="ko-KR" b="1" dirty="0" err="1"/>
              <a:t>모바일</a:t>
            </a:r>
            <a:r>
              <a:rPr lang="ko-KR" b="1" dirty="0"/>
              <a:t> 장치에서는 메뉴가 아래쪽에 있는 패턴</a:t>
            </a:r>
            <a:endParaRPr dirty="0"/>
          </a:p>
        </p:txBody>
      </p:sp>
      <p:grpSp>
        <p:nvGrpSpPr>
          <p:cNvPr id="2" name="그룹 1"/>
          <p:cNvGrpSpPr/>
          <p:nvPr/>
        </p:nvGrpSpPr>
        <p:grpSpPr>
          <a:xfrm>
            <a:off x="1150078" y="1950720"/>
            <a:ext cx="5548482" cy="2983630"/>
            <a:chOff x="408236" y="1221600"/>
            <a:chExt cx="8500954" cy="3921901"/>
          </a:xfrm>
        </p:grpSpPr>
        <p:grpSp>
          <p:nvGrpSpPr>
            <p:cNvPr id="277" name="Google Shape;277;p32"/>
            <p:cNvGrpSpPr/>
            <p:nvPr/>
          </p:nvGrpSpPr>
          <p:grpSpPr>
            <a:xfrm>
              <a:off x="408236" y="1221600"/>
              <a:ext cx="5243884" cy="3921901"/>
              <a:chOff x="408236" y="1556792"/>
              <a:chExt cx="5304700" cy="5289846"/>
            </a:xfrm>
          </p:grpSpPr>
          <p:pic>
            <p:nvPicPr>
              <p:cNvPr id="278" name="Google Shape;278;p32" descr="C:\Users\acauser2\Desktop\강의교안 작업\fig_4455\ch08_샘플\코드 8-12(b).jpg"/>
              <p:cNvPicPr preferRelativeResize="0"/>
              <p:nvPr/>
            </p:nvPicPr>
            <p:blipFill rotWithShape="1">
              <a:blip r:embed="rId3">
                <a:alphaModFix/>
              </a:blip>
              <a:srcRect t="43724"/>
              <a:stretch/>
            </p:blipFill>
            <p:spPr>
              <a:xfrm>
                <a:off x="408236" y="1556792"/>
                <a:ext cx="5301236" cy="27961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9" name="Google Shape;279;p32" descr="C:\Users\acauser2\Desktop\강의교안 작업\fig_4455\ch08_샘플\코드 8-12(c).jpg"/>
              <p:cNvPicPr preferRelativeResize="0"/>
              <p:nvPr/>
            </p:nvPicPr>
            <p:blipFill rotWithShape="1">
              <a:blip r:embed="rId4">
                <a:alphaModFix/>
              </a:blip>
              <a:srcRect b="8294"/>
              <a:stretch/>
            </p:blipFill>
            <p:spPr>
              <a:xfrm>
                <a:off x="420936" y="4310558"/>
                <a:ext cx="5292000" cy="25360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80" name="Google Shape;280;p3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788024" y="1275606"/>
              <a:ext cx="4121166" cy="12752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Google Shape;281;p3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164288" y="2571750"/>
              <a:ext cx="1728190" cy="229730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39339493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반응형</a:t>
            </a:r>
            <a:r>
              <a:rPr lang="ko-KR" altLang="en-US" dirty="0" smtClean="0"/>
              <a:t> 웹 실습</a:t>
            </a:r>
            <a:endParaRPr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985" y="1280160"/>
            <a:ext cx="2155143" cy="3417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63423"/>
            <a:ext cx="4061460" cy="3451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5044440" y="2697480"/>
            <a:ext cx="586740" cy="396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부트스트랩 소개</a:t>
            </a:r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Insert </a:t>
            </a:r>
            <a:r>
              <a:rPr lang="en-US" altLang="ko-KR" dirty="0" err="1" smtClean="0"/>
              <a:t>CSS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inline </a:t>
            </a:r>
            <a:r>
              <a:rPr lang="en-US" altLang="ko-KR" sz="1600" dirty="0" err="1" smtClean="0"/>
              <a:t>CSS</a:t>
            </a:r>
            <a:r>
              <a:rPr lang="en-US" altLang="ko-KR" sz="1600" dirty="0" smtClean="0"/>
              <a:t> : </a:t>
            </a:r>
            <a:r>
              <a:rPr lang="ko-KR" altLang="en-US" sz="1600" dirty="0" smtClean="0"/>
              <a:t>하나의 특정 </a:t>
            </a:r>
            <a:r>
              <a:rPr lang="en-US" altLang="ko-KR" sz="1600" dirty="0" smtClean="0"/>
              <a:t>element</a:t>
            </a:r>
            <a:r>
              <a:rPr lang="ko-KR" altLang="en-US" sz="1600" dirty="0" smtClean="0"/>
              <a:t>에 스타일 적용 할 때 사용</a:t>
            </a:r>
            <a:r>
              <a:rPr lang="en-US" altLang="ko-KR" sz="1600" dirty="0" smtClean="0"/>
              <a:t>. </a:t>
            </a:r>
            <a:r>
              <a:rPr lang="en-US" altLang="ko-KR" sz="1600" dirty="0" err="1" smtClean="0"/>
              <a:t>steyle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속성</a:t>
            </a:r>
            <a:endParaRPr lang="en-US" altLang="ko-KR" sz="1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internal </a:t>
            </a:r>
            <a:r>
              <a:rPr lang="en-US" altLang="ko-KR" sz="1600" dirty="0" err="1" smtClean="0"/>
              <a:t>CSS</a:t>
            </a:r>
            <a:r>
              <a:rPr lang="en-US" altLang="ko-KR" sz="1600" dirty="0" smtClean="0"/>
              <a:t> : </a:t>
            </a:r>
            <a:r>
              <a:rPr lang="ko-KR" altLang="en-US" sz="1600" dirty="0" smtClean="0"/>
              <a:t>한 페이지 내 여러 </a:t>
            </a:r>
            <a:r>
              <a:rPr lang="ko-KR" altLang="en-US" sz="1600" dirty="0" err="1" smtClean="0"/>
              <a:t>엘리먼트에</a:t>
            </a:r>
            <a:r>
              <a:rPr lang="ko-KR" altLang="en-US" sz="1600" dirty="0" smtClean="0"/>
              <a:t> 같은 스타일 적용할 때 사용</a:t>
            </a:r>
            <a:r>
              <a:rPr lang="en-US" altLang="ko-KR" sz="1600" dirty="0" smtClean="0"/>
              <a:t>. &lt;style&gt;</a:t>
            </a:r>
            <a:r>
              <a:rPr lang="ko-KR" altLang="en-US" sz="1600" dirty="0" smtClean="0"/>
              <a:t>태그</a:t>
            </a:r>
            <a:endParaRPr lang="en-US" altLang="ko-KR" sz="1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external </a:t>
            </a:r>
            <a:r>
              <a:rPr lang="en-US" altLang="ko-KR" sz="1600" dirty="0" err="1" smtClean="0"/>
              <a:t>CSS</a:t>
            </a:r>
            <a:r>
              <a:rPr lang="en-US" altLang="ko-KR" sz="1600" dirty="0" smtClean="0"/>
              <a:t> : </a:t>
            </a:r>
            <a:r>
              <a:rPr lang="ko-KR" altLang="en-US" sz="1600" dirty="0" smtClean="0"/>
              <a:t>외부의 별도 </a:t>
            </a:r>
            <a:r>
              <a:rPr lang="en-US" altLang="ko-KR" sz="1600" dirty="0" err="1" smtClean="0"/>
              <a:t>css</a:t>
            </a:r>
            <a:r>
              <a:rPr lang="ko-KR" altLang="en-US" sz="1600" dirty="0" smtClean="0"/>
              <a:t>파일에 정의된 스타일을 </a:t>
            </a:r>
            <a:r>
              <a:rPr lang="en-US" altLang="ko-KR" sz="1600" dirty="0" smtClean="0"/>
              <a:t>html</a:t>
            </a:r>
            <a:r>
              <a:rPr lang="ko-KR" altLang="en-US" sz="1600" dirty="0" smtClean="0"/>
              <a:t>페이지에서 </a:t>
            </a:r>
            <a:r>
              <a:rPr lang="en-US" altLang="ko-KR" sz="1600" dirty="0" smtClean="0"/>
              <a:t>&lt;link&gt;</a:t>
            </a:r>
            <a:r>
              <a:rPr lang="ko-KR" altLang="en-US" sz="1600" dirty="0" smtClean="0"/>
              <a:t>로 참조</a:t>
            </a:r>
            <a:endParaRPr lang="ko-KR" altLang="en-US" sz="16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74" y="3028949"/>
            <a:ext cx="2329919" cy="470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883" y="2517036"/>
            <a:ext cx="2047868" cy="1723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456" y="3126934"/>
            <a:ext cx="2808079" cy="274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81921" y="4447511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inline </a:t>
            </a:r>
            <a:r>
              <a:rPr lang="en-US" altLang="ko-KR" dirty="0" err="1" smtClean="0"/>
              <a:t>CSS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492180" y="4447512"/>
            <a:ext cx="1191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internal </a:t>
            </a:r>
            <a:r>
              <a:rPr lang="en-US" altLang="ko-KR" dirty="0" err="1" smtClean="0"/>
              <a:t>CSS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93815" y="4447514"/>
            <a:ext cx="1241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external </a:t>
            </a:r>
            <a:r>
              <a:rPr lang="en-US" altLang="ko-KR" dirty="0" err="1" smtClean="0"/>
              <a:t>CSS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760397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Insert </a:t>
            </a:r>
            <a:r>
              <a:rPr lang="en-US" altLang="ko-KR" dirty="0" err="1" smtClean="0"/>
              <a:t>JS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inline </a:t>
            </a:r>
            <a:r>
              <a:rPr lang="en-US" altLang="ko-KR" sz="1600" dirty="0" err="1" smtClean="0"/>
              <a:t>JS</a:t>
            </a:r>
            <a:r>
              <a:rPr lang="en-US" altLang="ko-KR" sz="1600" dirty="0" smtClean="0"/>
              <a:t> : </a:t>
            </a:r>
            <a:r>
              <a:rPr lang="ko-KR" altLang="en-US" sz="1600" dirty="0" smtClean="0"/>
              <a:t>하나의 특정 </a:t>
            </a:r>
            <a:r>
              <a:rPr lang="en-US" altLang="ko-KR" sz="1600" dirty="0" smtClean="0"/>
              <a:t>element</a:t>
            </a:r>
            <a:r>
              <a:rPr lang="ko-KR" altLang="en-US" sz="1600" dirty="0" smtClean="0"/>
              <a:t>에 이벤트 추가하여 직접 코딩</a:t>
            </a:r>
            <a:endParaRPr lang="en-US" altLang="ko-KR" sz="1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internal </a:t>
            </a:r>
            <a:r>
              <a:rPr lang="en-US" altLang="ko-KR" sz="1600" dirty="0" err="1" smtClean="0"/>
              <a:t>JS</a:t>
            </a:r>
            <a:r>
              <a:rPr lang="en-US" altLang="ko-KR" sz="1600" dirty="0" smtClean="0"/>
              <a:t> : &lt;script&gt;</a:t>
            </a:r>
            <a:r>
              <a:rPr lang="ko-KR" altLang="en-US" sz="1600" dirty="0" smtClean="0"/>
              <a:t>태그를 사용하여 페이지 내의 </a:t>
            </a:r>
            <a:r>
              <a:rPr lang="ko-KR" altLang="en-US" sz="1600" dirty="0" err="1" smtClean="0"/>
              <a:t>엘리먼트를</a:t>
            </a:r>
            <a:r>
              <a:rPr lang="ko-KR" altLang="en-US" sz="1600" dirty="0" smtClean="0"/>
              <a:t> 제어</a:t>
            </a:r>
            <a:endParaRPr lang="en-US" altLang="ko-KR" sz="1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external </a:t>
            </a:r>
            <a:r>
              <a:rPr lang="en-US" altLang="ko-KR" sz="1600" dirty="0" err="1" smtClean="0"/>
              <a:t>JS</a:t>
            </a:r>
            <a:r>
              <a:rPr lang="en-US" altLang="ko-KR" sz="1600" dirty="0" smtClean="0"/>
              <a:t> : </a:t>
            </a:r>
            <a:r>
              <a:rPr lang="ko-KR" altLang="en-US" sz="1600" dirty="0" smtClean="0"/>
              <a:t>외부의 </a:t>
            </a:r>
            <a:r>
              <a:rPr lang="en-US" altLang="ko-KR" sz="1600" dirty="0" err="1" smtClean="0"/>
              <a:t>js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파일에 정의된 자바스크립트를 </a:t>
            </a:r>
            <a:r>
              <a:rPr lang="en-US" altLang="ko-KR" sz="1600" dirty="0" smtClean="0"/>
              <a:t>&lt;script </a:t>
            </a:r>
            <a:r>
              <a:rPr lang="en-US" altLang="ko-KR" sz="1600" dirty="0" err="1" smtClean="0"/>
              <a:t>src</a:t>
            </a:r>
            <a:r>
              <a:rPr lang="en-US" altLang="ko-KR" sz="1600" dirty="0" smtClean="0"/>
              <a:t>=""&gt;</a:t>
            </a:r>
            <a:r>
              <a:rPr lang="ko-KR" altLang="en-US" sz="1600" dirty="0" smtClean="0"/>
              <a:t>태그로 불러 옴</a:t>
            </a:r>
            <a:endParaRPr lang="ko-KR" altLang="en-US" sz="16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15" y="2853341"/>
            <a:ext cx="2556192" cy="27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612" y="2733335"/>
            <a:ext cx="2058823" cy="633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653" y="2853341"/>
            <a:ext cx="2855203" cy="28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13042" y="3804043"/>
            <a:ext cx="862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inline </a:t>
            </a:r>
            <a:r>
              <a:rPr lang="en-US" altLang="ko-KR" dirty="0" err="1" smtClean="0"/>
              <a:t>JS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53497" y="3804045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internal </a:t>
            </a:r>
            <a:r>
              <a:rPr lang="en-US" altLang="ko-KR" dirty="0" err="1" smtClean="0"/>
              <a:t>JS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64881" y="3804047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external </a:t>
            </a:r>
            <a:r>
              <a:rPr lang="en-US" altLang="ko-KR" dirty="0" err="1" smtClean="0"/>
              <a:t>JS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813681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JS</a:t>
            </a:r>
            <a:r>
              <a:rPr lang="en-US" altLang="ko-KR" dirty="0" smtClean="0"/>
              <a:t> Frontend framework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191584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0070C0"/>
                </a:solidFill>
              </a:rPr>
              <a:t>체계적인 코드 관리로 유지보수 용이</a:t>
            </a:r>
            <a:r>
              <a:rPr lang="en-US" altLang="ko-KR" sz="1600" dirty="0" smtClean="0">
                <a:solidFill>
                  <a:srgbClr val="0070C0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0070C0"/>
                </a:solidFill>
              </a:rPr>
              <a:t>기본 설계 및 다양한 라이브러리 제공하여 개발 생산성 향상</a:t>
            </a:r>
            <a:r>
              <a:rPr lang="en-US" altLang="ko-KR" sz="1600" dirty="0" smtClean="0">
                <a:solidFill>
                  <a:srgbClr val="0070C0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0070C0"/>
                </a:solidFill>
              </a:rPr>
              <a:t>코드 재사용성과 추상화 코드를 사용하여 </a:t>
            </a:r>
            <a:r>
              <a:rPr lang="ko-KR" altLang="en-US" sz="1600" dirty="0" err="1" smtClean="0">
                <a:solidFill>
                  <a:srgbClr val="0070C0"/>
                </a:solidFill>
              </a:rPr>
              <a:t>확장성이</a:t>
            </a:r>
            <a:r>
              <a:rPr lang="ko-KR" altLang="en-US" sz="1600" dirty="0" smtClean="0">
                <a:solidFill>
                  <a:srgbClr val="0070C0"/>
                </a:solidFill>
              </a:rPr>
              <a:t> 좋음</a:t>
            </a:r>
            <a:r>
              <a:rPr lang="en-US" altLang="ko-KR" sz="1600" dirty="0" smtClean="0">
                <a:solidFill>
                  <a:srgbClr val="0070C0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C00000"/>
                </a:solidFill>
              </a:rPr>
              <a:t>학습 난이도가 높다</a:t>
            </a:r>
            <a:r>
              <a:rPr lang="en-US" altLang="ko-KR" sz="1600" dirty="0" smtClean="0">
                <a:solidFill>
                  <a:srgbClr val="C00000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C00000"/>
                </a:solidFill>
              </a:rPr>
              <a:t>사용하지 않는 기능 라이브러리도 포함하여 로딩</a:t>
            </a:r>
            <a:r>
              <a:rPr lang="en-US" altLang="ko-KR" sz="1600" dirty="0" smtClean="0">
                <a:solidFill>
                  <a:srgbClr val="C00000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C00000"/>
                </a:solidFill>
              </a:rPr>
              <a:t>기본 설계된 구조와 다른 자유로운 개발의 어려움</a:t>
            </a:r>
            <a:r>
              <a:rPr lang="en-US" altLang="ko-KR" sz="1600" dirty="0" smtClean="0">
                <a:solidFill>
                  <a:srgbClr val="C00000"/>
                </a:solidFill>
              </a:rPr>
              <a:t>.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319951" y="2269078"/>
            <a:ext cx="6510233" cy="2123415"/>
            <a:chOff x="1319951" y="2485814"/>
            <a:chExt cx="6510233" cy="2123415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9951" y="3222706"/>
              <a:ext cx="4359374" cy="1386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9746" y="3222706"/>
              <a:ext cx="1800437" cy="617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4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9744" y="3981958"/>
              <a:ext cx="1800437" cy="627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" name="그룹 3"/>
            <p:cNvGrpSpPr/>
            <p:nvPr/>
          </p:nvGrpSpPr>
          <p:grpSpPr>
            <a:xfrm>
              <a:off x="6029746" y="2485814"/>
              <a:ext cx="1800438" cy="580610"/>
              <a:chOff x="5991855" y="2303887"/>
              <a:chExt cx="1709425" cy="513807"/>
            </a:xfrm>
          </p:grpSpPr>
          <p:pic>
            <p:nvPicPr>
              <p:cNvPr id="10245" name="Picture 5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91855" y="2303887"/>
                <a:ext cx="740839" cy="5138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46" name="Picture 6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78507" y="2368497"/>
                <a:ext cx="1022773" cy="3845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5" name="직사각형 4"/>
          <p:cNvSpPr/>
          <p:nvPr/>
        </p:nvSpPr>
        <p:spPr>
          <a:xfrm>
            <a:off x="226904" y="4526062"/>
            <a:ext cx="64516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https://</a:t>
            </a:r>
            <a:r>
              <a:rPr lang="en-US" altLang="ko-KR" dirty="0" err="1"/>
              <a:t>www.simform.com</a:t>
            </a:r>
            <a:r>
              <a:rPr lang="en-US" altLang="ko-KR" dirty="0"/>
              <a:t>/blog/best-frontend-frameworks</a:t>
            </a:r>
            <a:r>
              <a:rPr lang="en-US" altLang="ko-KR" dirty="0" smtClean="0"/>
              <a:t>/</a:t>
            </a:r>
          </a:p>
          <a:p>
            <a:r>
              <a:rPr lang="en-US" altLang="ko-KR" dirty="0"/>
              <a:t>https://</a:t>
            </a:r>
            <a:r>
              <a:rPr lang="en-US" altLang="ko-KR" dirty="0" err="1"/>
              <a:t>www.softwaretestinghelp.com</a:t>
            </a:r>
            <a:r>
              <a:rPr lang="en-US" altLang="ko-KR" dirty="0"/>
              <a:t>/</a:t>
            </a:r>
            <a:r>
              <a:rPr lang="en-US" altLang="ko-KR" dirty="0" err="1"/>
              <a:t>javascript</a:t>
            </a:r>
            <a:r>
              <a:rPr lang="en-US" altLang="ko-KR" dirty="0"/>
              <a:t>-frameworks</a:t>
            </a:r>
            <a:r>
              <a:rPr lang="en-US" altLang="ko-KR" dirty="0" smtClean="0"/>
              <a:t>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049940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JS</a:t>
            </a:r>
            <a:r>
              <a:rPr lang="en-US" altLang="ko-KR" dirty="0" smtClean="0"/>
              <a:t> Frontend framework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868" y="1184573"/>
            <a:ext cx="6434666" cy="3416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29723" y="4701127"/>
            <a:ext cx="67264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https://</a:t>
            </a:r>
            <a:r>
              <a:rPr lang="en-US" altLang="ko-KR" dirty="0" err="1"/>
              <a:t>www.softwaretestinghelp.com</a:t>
            </a:r>
            <a:r>
              <a:rPr lang="en-US" altLang="ko-KR" dirty="0"/>
              <a:t>/</a:t>
            </a:r>
            <a:r>
              <a:rPr lang="en-US" altLang="ko-KR" dirty="0" err="1"/>
              <a:t>javascript</a:t>
            </a:r>
            <a:r>
              <a:rPr lang="en-US" altLang="ko-KR" dirty="0"/>
              <a:t>-frameworks/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234984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CSS</a:t>
            </a:r>
            <a:r>
              <a:rPr lang="en-US" altLang="ko-KR" dirty="0" smtClean="0"/>
              <a:t> Frameworks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solidFill>
                  <a:srgbClr val="0070C0"/>
                </a:solidFill>
              </a:rPr>
              <a:t>반응형이며</a:t>
            </a:r>
            <a:r>
              <a:rPr lang="ko-KR" altLang="en-US" sz="1600" dirty="0" smtClean="0">
                <a:solidFill>
                  <a:srgbClr val="0070C0"/>
                </a:solidFill>
              </a:rPr>
              <a:t> </a:t>
            </a:r>
            <a:r>
              <a:rPr lang="ko-KR" altLang="en-US" sz="1600" dirty="0" err="1" smtClean="0">
                <a:solidFill>
                  <a:srgbClr val="0070C0"/>
                </a:solidFill>
              </a:rPr>
              <a:t>모바일</a:t>
            </a:r>
            <a:r>
              <a:rPr lang="ko-KR" altLang="en-US" sz="1600" dirty="0" smtClean="0">
                <a:solidFill>
                  <a:srgbClr val="0070C0"/>
                </a:solidFill>
              </a:rPr>
              <a:t> 웹 프로젝트 개발을 위한 프레임워크</a:t>
            </a:r>
            <a:r>
              <a:rPr lang="en-US" altLang="ko-KR" sz="1600" dirty="0" smtClean="0">
                <a:solidFill>
                  <a:srgbClr val="0070C0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0070C0"/>
                </a:solidFill>
              </a:rPr>
              <a:t>미리 정의된 디자인과 </a:t>
            </a:r>
            <a:r>
              <a:rPr lang="en-US" altLang="ko-KR" sz="1600" dirty="0" smtClean="0">
                <a:solidFill>
                  <a:srgbClr val="0070C0"/>
                </a:solidFill>
              </a:rPr>
              <a:t>HTML, </a:t>
            </a:r>
            <a:r>
              <a:rPr lang="en-US" altLang="ko-KR" sz="1600" dirty="0" err="1" smtClean="0">
                <a:solidFill>
                  <a:srgbClr val="0070C0"/>
                </a:solidFill>
              </a:rPr>
              <a:t>CSS</a:t>
            </a:r>
            <a:r>
              <a:rPr lang="en-US" altLang="ko-KR" sz="1600" dirty="0" smtClean="0">
                <a:solidFill>
                  <a:srgbClr val="0070C0"/>
                </a:solidFill>
              </a:rPr>
              <a:t>, </a:t>
            </a:r>
            <a:r>
              <a:rPr lang="en-US" altLang="ko-KR" sz="1600" dirty="0" err="1" smtClean="0">
                <a:solidFill>
                  <a:srgbClr val="0070C0"/>
                </a:solidFill>
              </a:rPr>
              <a:t>JS</a:t>
            </a:r>
            <a:r>
              <a:rPr lang="ko-KR" altLang="en-US" sz="1600" dirty="0" smtClean="0">
                <a:solidFill>
                  <a:srgbClr val="0070C0"/>
                </a:solidFill>
              </a:rPr>
              <a:t>를 제공</a:t>
            </a:r>
            <a:r>
              <a:rPr lang="en-US" altLang="ko-KR" sz="1600" dirty="0" smtClean="0">
                <a:solidFill>
                  <a:srgbClr val="0070C0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0070C0"/>
                </a:solidFill>
              </a:rPr>
              <a:t>Front-end </a:t>
            </a:r>
            <a:r>
              <a:rPr lang="ko-KR" altLang="en-US" sz="1600" dirty="0" err="1" smtClean="0">
                <a:solidFill>
                  <a:srgbClr val="0070C0"/>
                </a:solidFill>
              </a:rPr>
              <a:t>웹페이지를</a:t>
            </a:r>
            <a:r>
              <a:rPr lang="ko-KR" altLang="en-US" sz="1600" dirty="0" smtClean="0">
                <a:solidFill>
                  <a:srgbClr val="0070C0"/>
                </a:solidFill>
              </a:rPr>
              <a:t> 빠르게 제작 가능</a:t>
            </a:r>
            <a:r>
              <a:rPr lang="en-US" altLang="ko-KR" sz="1600" dirty="0" smtClean="0">
                <a:solidFill>
                  <a:srgbClr val="0070C0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C00000"/>
                </a:solidFill>
              </a:rPr>
              <a:t>일부 기능만 사용한다 하더라도 불필요한 전체 라이브러리를 모두 로드 해야 함</a:t>
            </a:r>
            <a:r>
              <a:rPr lang="en-US" altLang="ko-KR" sz="1600" dirty="0" smtClean="0">
                <a:solidFill>
                  <a:srgbClr val="C00000"/>
                </a:solidFill>
              </a:rPr>
              <a:t>.(</a:t>
            </a:r>
            <a:r>
              <a:rPr lang="ko-KR" altLang="en-US" sz="1600" dirty="0" smtClean="0">
                <a:solidFill>
                  <a:srgbClr val="C00000"/>
                </a:solidFill>
              </a:rPr>
              <a:t>무거움</a:t>
            </a:r>
            <a:r>
              <a:rPr lang="en-US" altLang="ko-KR" sz="1600" dirty="0" smtClean="0">
                <a:solidFill>
                  <a:srgbClr val="C00000"/>
                </a:solidFill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C00000"/>
                </a:solidFill>
              </a:rPr>
              <a:t>프레임워크마다 사용을 위한 학습 필수</a:t>
            </a:r>
            <a:r>
              <a:rPr lang="en-US" altLang="ko-KR" sz="1600" dirty="0" smtClean="0">
                <a:solidFill>
                  <a:srgbClr val="C00000"/>
                </a:solidFill>
              </a:rPr>
              <a:t>.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77234" y="4747888"/>
            <a:ext cx="42947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</a:t>
            </a:r>
            <a:r>
              <a:rPr lang="en-US" altLang="ko-KR" dirty="0" err="1"/>
              <a:t>www.mockplus.com</a:t>
            </a:r>
            <a:r>
              <a:rPr lang="en-US" altLang="ko-KR" dirty="0"/>
              <a:t>/blog/post/</a:t>
            </a:r>
            <a:r>
              <a:rPr lang="en-US" altLang="ko-KR" dirty="0" err="1"/>
              <a:t>css</a:t>
            </a:r>
            <a:r>
              <a:rPr lang="en-US" altLang="ko-KR" dirty="0"/>
              <a:t>-framework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99" y="2848370"/>
            <a:ext cx="1766570" cy="760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98" y="3728902"/>
            <a:ext cx="1766570" cy="82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312" y="2878667"/>
            <a:ext cx="2361467" cy="1550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307" y="2856014"/>
            <a:ext cx="202406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458" y="3812876"/>
            <a:ext cx="2767764" cy="38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5346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06 실습 환경 구축</a:t>
            </a:r>
            <a:endParaRPr/>
          </a:p>
        </p:txBody>
      </p:sp>
      <p:sp>
        <p:nvSpPr>
          <p:cNvPr id="268" name="Google Shape;268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331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3662" lvl="0" indent="0">
              <a:buNone/>
            </a:pPr>
            <a:r>
              <a:rPr lang="ko-KR" altLang="en-US" b="0" dirty="0" smtClean="0"/>
              <a:t>에디터 </a:t>
            </a:r>
            <a:r>
              <a:rPr lang="ko-KR" altLang="en-US" b="0" dirty="0"/>
              <a:t>설치와 </a:t>
            </a:r>
            <a:r>
              <a:rPr lang="ko-KR" altLang="en-US" b="0" dirty="0" smtClean="0"/>
              <a:t>설정</a:t>
            </a:r>
            <a:endParaRPr lang="ko-KR" altLang="en-US" b="0"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dirty="0" smtClean="0"/>
              <a:t>D2Coding 글꼴</a:t>
            </a:r>
            <a:r>
              <a:rPr lang="en-US" altLang="ko-KR" dirty="0" smtClean="0"/>
              <a:t> (</a:t>
            </a:r>
            <a:r>
              <a:rPr lang="ko-KR" altLang="en-US" dirty="0" smtClean="0"/>
              <a:t>선택 사항</a:t>
            </a:r>
            <a:r>
              <a:rPr lang="en-US" altLang="ko-KR" dirty="0" smtClean="0"/>
              <a:t>)</a:t>
            </a: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dirty="0" smtClean="0"/>
              <a:t>(</a:t>
            </a:r>
            <a:r>
              <a:rPr lang="ko-KR" u="sng" dirty="0" smtClean="0">
                <a:solidFill>
                  <a:schemeClr val="hlink"/>
                </a:solidFill>
                <a:hlinkClick r:id="rId3"/>
              </a:rPr>
              <a:t>https</a:t>
            </a:r>
            <a:r>
              <a:rPr lang="ko-KR" u="sng" dirty="0">
                <a:solidFill>
                  <a:schemeClr val="hlink"/>
                </a:solidFill>
                <a:hlinkClick r:id="rId3"/>
              </a:rPr>
              <a:t>://</a:t>
            </a:r>
            <a:r>
              <a:rPr lang="ko-KR" u="sng" dirty="0" smtClean="0">
                <a:solidFill>
                  <a:schemeClr val="hlink"/>
                </a:solidFill>
                <a:hlinkClick r:id="rId3"/>
              </a:rPr>
              <a:t>github.com/naver/d2codingfont</a:t>
            </a:r>
            <a:r>
              <a:rPr lang="ko-KR" dirty="0" smtClean="0"/>
              <a:t> </a:t>
            </a:r>
            <a:r>
              <a:rPr lang="ko-KR" dirty="0"/>
              <a:t>)</a:t>
            </a:r>
            <a:endParaRPr b="0" dirty="0"/>
          </a:p>
        </p:txBody>
      </p:sp>
      <p:pic>
        <p:nvPicPr>
          <p:cNvPr id="269" name="Google Shape;269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37720" y="1226820"/>
            <a:ext cx="3680440" cy="35509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862066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475" y="0"/>
            <a:ext cx="687705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942211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Frontend framework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2566085"/>
          </a:xfrm>
        </p:spPr>
        <p:txBody>
          <a:bodyPr/>
          <a:lstStyle/>
          <a:p>
            <a:r>
              <a:rPr lang="ko-KR" altLang="en-US" dirty="0" smtClean="0"/>
              <a:t>다운로드 및 설치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framework  </a:t>
            </a:r>
            <a:r>
              <a:rPr lang="ko-KR" altLang="en-US" dirty="0" smtClean="0"/>
              <a:t>사이트에 접속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다운로드 후 서버에 직접 설치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서버에 직접 설치하는 경우 설치된 서버를 통해 </a:t>
            </a:r>
            <a:r>
              <a:rPr lang="en-US" altLang="ko-KR" dirty="0" smtClean="0"/>
              <a:t>framework </a:t>
            </a:r>
            <a:r>
              <a:rPr lang="ko-KR" altLang="en-US" dirty="0" smtClean="0"/>
              <a:t>서비스 사용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r>
              <a:rPr lang="en-US" altLang="ko-KR" dirty="0" err="1" smtClean="0"/>
              <a:t>CDN</a:t>
            </a:r>
            <a:r>
              <a:rPr lang="en-US" altLang="ko-KR" dirty="0" smtClean="0"/>
              <a:t>(Content Delivery Network)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컨텐츠</a:t>
            </a:r>
            <a:r>
              <a:rPr lang="ko-KR" altLang="en-US" dirty="0" smtClean="0"/>
              <a:t> 전송 네트워크를 이용하여 높은 사용성과 </a:t>
            </a:r>
            <a:endParaRPr lang="en-US" altLang="ko-KR" dirty="0" smtClean="0"/>
          </a:p>
          <a:p>
            <a:pPr marL="596900" lvl="1" indent="0">
              <a:buNone/>
            </a:pPr>
            <a:r>
              <a:rPr lang="en-US" altLang="ko-KR" dirty="0"/>
              <a:t>	</a:t>
            </a:r>
            <a:r>
              <a:rPr lang="ko-KR" altLang="en-US" dirty="0" smtClean="0"/>
              <a:t>효율로 </a:t>
            </a:r>
            <a:r>
              <a:rPr lang="ko-KR" altLang="en-US" dirty="0" err="1" smtClean="0"/>
              <a:t>컨텐츠</a:t>
            </a:r>
            <a:r>
              <a:rPr lang="ko-KR" altLang="en-US" dirty="0" smtClean="0"/>
              <a:t> 전달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Firebase</a:t>
            </a:r>
            <a:r>
              <a:rPr lang="ko-KR" altLang="en-US" dirty="0" smtClean="0"/>
              <a:t>와 같은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환경에서는 </a:t>
            </a:r>
            <a:endParaRPr lang="en-US" altLang="ko-KR" dirty="0" smtClean="0"/>
          </a:p>
          <a:p>
            <a:pPr marL="596900" lvl="1" indent="0"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외부 </a:t>
            </a:r>
            <a:r>
              <a:rPr lang="en-US" altLang="ko-KR" dirty="0" err="1" smtClean="0"/>
              <a:t>CDN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사용이 막힌 경우도 있음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60772" y="4719547"/>
            <a:ext cx="65261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https://</a:t>
            </a:r>
            <a:r>
              <a:rPr lang="en-US" altLang="ko-KR" dirty="0" err="1"/>
              <a:t>getbootstrap.com</a:t>
            </a:r>
            <a:r>
              <a:rPr lang="en-US" altLang="ko-KR" dirty="0"/>
              <a:t>/docs/4.6/getting-started/download/</a:t>
            </a:r>
            <a:endParaRPr lang="ko-KR" alt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315" y="2960702"/>
            <a:ext cx="3621839" cy="1584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23655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CSS</a:t>
            </a:r>
            <a:r>
              <a:rPr lang="en-US" altLang="ko-KR" dirty="0" smtClean="0"/>
              <a:t> Frameworks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W3.CSS</a:t>
            </a:r>
            <a:endParaRPr lang="en-US" altLang="ko-KR" dirty="0" smtClean="0"/>
          </a:p>
          <a:p>
            <a:pPr lvl="1"/>
            <a:r>
              <a:rPr lang="en-US" altLang="ko-KR" dirty="0"/>
              <a:t>https://</a:t>
            </a:r>
            <a:r>
              <a:rPr lang="en-US" altLang="ko-KR" dirty="0" err="1"/>
              <a:t>www.w3schools.com</a:t>
            </a:r>
            <a:r>
              <a:rPr lang="en-US" altLang="ko-KR" dirty="0"/>
              <a:t>/</a:t>
            </a:r>
            <a:r>
              <a:rPr lang="en-US" altLang="ko-KR" dirty="0" err="1"/>
              <a:t>w3css</a:t>
            </a:r>
            <a:r>
              <a:rPr lang="en-US" altLang="ko-KR" dirty="0" smtClean="0"/>
              <a:t>/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 err="1" smtClean="0"/>
              <a:t>W3.CSS</a:t>
            </a:r>
            <a:r>
              <a:rPr lang="en-US" altLang="ko-KR" dirty="0" smtClean="0"/>
              <a:t> Website Templates</a:t>
            </a:r>
          </a:p>
          <a:p>
            <a:pPr lvl="2"/>
            <a:r>
              <a:rPr lang="en-US" altLang="ko-KR" dirty="0"/>
              <a:t>https://</a:t>
            </a:r>
            <a:r>
              <a:rPr lang="en-US" altLang="ko-KR" dirty="0" err="1" smtClean="0"/>
              <a:t>www.w3schools.com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w3css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w3css_templates.asp</a:t>
            </a:r>
            <a:endParaRPr lang="en-US" altLang="ko-KR" dirty="0" smtClean="0"/>
          </a:p>
          <a:p>
            <a:pPr lvl="2"/>
            <a:r>
              <a:rPr lang="ko-KR" altLang="en-US" dirty="0"/>
              <a:t>모든 프로젝트에서 자유롭게 수정</a:t>
            </a:r>
            <a:r>
              <a:rPr lang="en-US" altLang="ko-KR" dirty="0"/>
              <a:t>, </a:t>
            </a:r>
            <a:r>
              <a:rPr lang="ko-KR" altLang="en-US" dirty="0"/>
              <a:t>저장</a:t>
            </a:r>
            <a:r>
              <a:rPr lang="en-US" altLang="ko-KR" dirty="0"/>
              <a:t>, </a:t>
            </a:r>
            <a:r>
              <a:rPr lang="ko-KR" altLang="en-US" dirty="0"/>
              <a:t>공유 및 사용할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183" y="1826789"/>
            <a:ext cx="57531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318" y="2865120"/>
            <a:ext cx="3598167" cy="2052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178493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CSS</a:t>
            </a:r>
            <a:r>
              <a:rPr lang="en-US" altLang="ko-KR" dirty="0" smtClean="0"/>
              <a:t> Frameworks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Bootstrap</a:t>
            </a:r>
          </a:p>
          <a:p>
            <a:pPr lvl="1"/>
            <a:r>
              <a:rPr lang="ko-KR" altLang="en-US" dirty="0" smtClean="0"/>
              <a:t>부트스트랩을 이용한 </a:t>
            </a:r>
            <a:r>
              <a:rPr lang="ko-KR" altLang="en-US" dirty="0" err="1" smtClean="0"/>
              <a:t>반응형</a:t>
            </a:r>
            <a:r>
              <a:rPr lang="ko-KR" altLang="en-US" dirty="0" smtClean="0"/>
              <a:t> 웹사이트 빠른 구축</a:t>
            </a:r>
            <a:endParaRPr lang="en-US" altLang="ko-KR" dirty="0" smtClean="0"/>
          </a:p>
          <a:p>
            <a:pPr lvl="1"/>
            <a:r>
              <a:rPr lang="en-US" altLang="ko-KR" dirty="0"/>
              <a:t>https://</a:t>
            </a:r>
            <a:r>
              <a:rPr lang="en-US" altLang="ko-KR" dirty="0" err="1"/>
              <a:t>getbootstrap.com</a:t>
            </a:r>
            <a:r>
              <a:rPr lang="en-US" altLang="ko-KR" dirty="0" smtClean="0"/>
              <a:t>/</a:t>
            </a:r>
          </a:p>
          <a:p>
            <a:pPr lvl="1"/>
            <a:r>
              <a:rPr lang="en-US" altLang="ko-KR" dirty="0"/>
              <a:t>https://</a:t>
            </a:r>
            <a:r>
              <a:rPr lang="en-US" altLang="ko-KR" dirty="0" err="1" smtClean="0"/>
              <a:t>www.w3schools.com</a:t>
            </a:r>
            <a:r>
              <a:rPr lang="en-US" altLang="ko-KR" dirty="0" smtClean="0"/>
              <a:t>/bootstrap/</a:t>
            </a:r>
            <a:r>
              <a:rPr lang="en-US" altLang="ko-KR" dirty="0" err="1" smtClean="0"/>
              <a:t>bootstrap_ver.asp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706" y="2452726"/>
            <a:ext cx="6035041" cy="23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516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부트스트랩</a:t>
            </a:r>
            <a:r>
              <a:rPr lang="en-US" altLang="ko-KR" dirty="0" smtClean="0"/>
              <a:t>(Bootstrap)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2022</a:t>
            </a:r>
            <a:r>
              <a:rPr lang="ko-KR" altLang="en-US" sz="1600" dirty="0" smtClean="0"/>
              <a:t>년 현재 </a:t>
            </a:r>
            <a:r>
              <a:rPr lang="en-US" altLang="ko-KR" sz="1600" dirty="0" err="1" smtClean="0"/>
              <a:t>CSS</a:t>
            </a:r>
            <a:r>
              <a:rPr lang="en-US" altLang="ko-KR" sz="1600" dirty="0" smtClean="0"/>
              <a:t> framework </a:t>
            </a:r>
            <a:r>
              <a:rPr lang="ko-KR" altLang="en-US" sz="1600" dirty="0" smtClean="0"/>
              <a:t>중에서 점유율이 가장 높음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 smtClean="0"/>
              <a:t>CSS</a:t>
            </a:r>
            <a:r>
              <a:rPr lang="ko-KR" altLang="en-US" sz="1600" dirty="0" smtClean="0"/>
              <a:t>에 숙련된 개발자나 디자이너라면 쉽고 빠르게 </a:t>
            </a:r>
            <a:r>
              <a:rPr lang="en-US" altLang="ko-KR" sz="1600" dirty="0" smtClean="0"/>
              <a:t>Web page </a:t>
            </a:r>
            <a:r>
              <a:rPr lang="ko-KR" altLang="en-US" sz="1600" dirty="0" smtClean="0"/>
              <a:t>제작 가능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디자이너가 아니라도 통일감 있고 </a:t>
            </a:r>
            <a:r>
              <a:rPr lang="ko-KR" altLang="en-US" sz="1600" dirty="0" err="1" smtClean="0"/>
              <a:t>이쁜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web page </a:t>
            </a:r>
            <a:r>
              <a:rPr lang="ko-KR" altLang="en-US" sz="1600" dirty="0" smtClean="0"/>
              <a:t>제작 가능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이미 전문가가 만들어 놓은 스타일을 제공 받음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err="1" smtClean="0"/>
              <a:t>유무료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HTML </a:t>
            </a:r>
            <a:r>
              <a:rPr lang="ko-KR" altLang="en-US" sz="1600" dirty="0" smtClean="0"/>
              <a:t>템플릿도 제공하여 데이터를 넣으면 멋진 </a:t>
            </a:r>
            <a:r>
              <a:rPr lang="en-US" altLang="ko-KR" sz="1600" dirty="0" smtClean="0"/>
              <a:t>web page </a:t>
            </a:r>
            <a:r>
              <a:rPr lang="ko-KR" altLang="en-US" sz="1600" dirty="0" smtClean="0"/>
              <a:t>제작 가능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Class attribute</a:t>
            </a:r>
            <a:r>
              <a:rPr lang="ko-KR" altLang="en-US" sz="1600" dirty="0" smtClean="0"/>
              <a:t>에 원하는 스타일 지정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4976066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부트스트랩</a:t>
            </a:r>
            <a:r>
              <a:rPr lang="en-US" altLang="ko-KR" dirty="0" smtClean="0"/>
              <a:t>(Bootstrap)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어떤 기술을 사용 할까</a:t>
            </a:r>
            <a:r>
              <a:rPr lang="en-US" altLang="ko-KR" dirty="0" smtClean="0"/>
              <a:t>?</a:t>
            </a:r>
          </a:p>
          <a:p>
            <a:pPr lvl="1"/>
            <a:r>
              <a:rPr lang="en-US" altLang="ko-KR" dirty="0" smtClean="0"/>
              <a:t>Vanilla(Pure) </a:t>
            </a:r>
            <a:r>
              <a:rPr lang="en-US" altLang="ko-KR" dirty="0" err="1" smtClean="0"/>
              <a:t>CSS</a:t>
            </a:r>
            <a:r>
              <a:rPr lang="en-US" altLang="ko-KR" dirty="0" smtClean="0"/>
              <a:t> (</a:t>
            </a:r>
            <a:r>
              <a:rPr lang="ko-KR" altLang="en-US" dirty="0" smtClean="0"/>
              <a:t>기초 지식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아이스크림 기본 맛이 바닐라 맛</a:t>
            </a:r>
            <a:r>
              <a:rPr lang="en-US" altLang="ko-KR" dirty="0" smtClean="0"/>
              <a:t>.</a:t>
            </a:r>
            <a:r>
              <a:rPr lang="ko-KR" altLang="en-US" dirty="0" smtClean="0"/>
              <a:t> 어떤 기술의 기본을 뜻함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err="1" smtClean="0"/>
              <a:t>CSS</a:t>
            </a:r>
            <a:r>
              <a:rPr lang="ko-KR" altLang="en-US" dirty="0" smtClean="0"/>
              <a:t>로 할 수 있는 것은 다 할 수 있음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결과를 장담 하지 못함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Bootstrap (</a:t>
            </a:r>
            <a:r>
              <a:rPr lang="ko-KR" altLang="en-US" dirty="0" smtClean="0"/>
              <a:t>프로그래머가 쓰기 편함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단순히 고르면 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예쁜 요소들이 서로 조화롭게 다 들어가 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깔끔하고 예쁘지만 개성은 없음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거의 같은 패턴의 디자인만 사용</a:t>
            </a:r>
            <a:r>
              <a:rPr lang="en-US" altLang="ko-KR" dirty="0" smtClean="0"/>
              <a:t>. customizing</a:t>
            </a:r>
            <a:r>
              <a:rPr lang="ko-KR" altLang="en-US" dirty="0" smtClean="0"/>
              <a:t>이 번거로움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Tailwind </a:t>
            </a:r>
            <a:r>
              <a:rPr lang="en-US" altLang="ko-KR" dirty="0" err="1" smtClean="0"/>
              <a:t>CSS</a:t>
            </a:r>
            <a:r>
              <a:rPr lang="en-US" altLang="ko-KR" dirty="0" smtClean="0"/>
              <a:t> (</a:t>
            </a:r>
            <a:r>
              <a:rPr lang="ko-KR" altLang="en-US" dirty="0" smtClean="0"/>
              <a:t>디자이너에게 적합 함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입맛에 맞게 원하는 것으로 재구성 가능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적용 할 여러 클래스를 쭉 나열 해야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015362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Bootstrap 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Tailwind </a:t>
            </a:r>
            <a:r>
              <a:rPr lang="en-US" altLang="ko-KR" dirty="0" err="1" smtClean="0"/>
              <a:t>CSS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 방법</a:t>
            </a:r>
            <a:r>
              <a:rPr lang="en-US" altLang="ko-KR" dirty="0" smtClean="0"/>
              <a:t> </a:t>
            </a:r>
            <a:r>
              <a:rPr lang="ko-KR" altLang="en-US" dirty="0" smtClean="0"/>
              <a:t>비교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93" y="1666239"/>
            <a:ext cx="7470987" cy="2202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11573" y="4727568"/>
            <a:ext cx="38763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</a:t>
            </a:r>
            <a:r>
              <a:rPr lang="en-US" altLang="ko-KR" dirty="0" err="1"/>
              <a:t>v1.tailwindcss.com</a:t>
            </a:r>
            <a:r>
              <a:rPr lang="en-US" altLang="ko-KR" dirty="0"/>
              <a:t>/components/buttons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120531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부트스트랩 시작하기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</a:t>
            </a:r>
            <a:r>
              <a:rPr lang="en-US" altLang="ko-KR" dirty="0" err="1" smtClean="0"/>
              <a:t>www.w3schools.com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bootstrap4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default.asp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부트스트랩</a:t>
            </a:r>
            <a:r>
              <a:rPr lang="en-US" altLang="ko-KR" dirty="0" smtClean="0"/>
              <a:t>5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jQuery</a:t>
            </a:r>
            <a:r>
              <a:rPr lang="ko-KR" altLang="en-US" dirty="0" smtClean="0"/>
              <a:t>를 지원 하지 않습니다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부트 </a:t>
            </a:r>
            <a:r>
              <a:rPr lang="ko-KR" altLang="en-US" dirty="0" err="1" smtClean="0"/>
              <a:t>스트랩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CDN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92481" y="2517171"/>
            <a:ext cx="8134773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chemeClr val="accent5"/>
                </a:solidFill>
                <a:latin typeface="Consolas" panose="020B0609020204030204" pitchFamily="49" charset="0"/>
              </a:rPr>
              <a:t>&lt;!-- Latest compiled and minified </a:t>
            </a:r>
            <a:r>
              <a:rPr lang="en-US" altLang="ko-KR" sz="1100" dirty="0" err="1">
                <a:solidFill>
                  <a:schemeClr val="accent5"/>
                </a:solidFill>
                <a:latin typeface="Consolas" panose="020B0609020204030204" pitchFamily="49" charset="0"/>
              </a:rPr>
              <a:t>CSS</a:t>
            </a:r>
            <a:r>
              <a:rPr lang="en-US" altLang="ko-KR" sz="1100" dirty="0">
                <a:solidFill>
                  <a:schemeClr val="accent5"/>
                </a:solidFill>
                <a:latin typeface="Consolas" panose="020B0609020204030204" pitchFamily="49" charset="0"/>
              </a:rPr>
              <a:t> --&gt;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C00000"/>
                </a:solidFill>
                <a:latin typeface="Consolas" panose="020B0609020204030204" pitchFamily="49" charset="0"/>
              </a:rPr>
              <a:t>link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rel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="stylesheet" </a:t>
            </a:r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="https://</a:t>
            </a:r>
            <a:r>
              <a:rPr lang="en-US" altLang="ko-KR" sz="11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cdn.jsdelivr.net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1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npm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1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bootstrap@4.6.1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1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dist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1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css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1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bootstrap.min.css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"&gt;</a:t>
            </a:r>
            <a:b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chemeClr val="accent5"/>
                </a:solidFill>
                <a:latin typeface="Consolas" panose="020B0609020204030204" pitchFamily="49" charset="0"/>
              </a:rPr>
              <a:t>&lt;!-- jQuery library --&gt;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C00000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="https://</a:t>
            </a:r>
            <a:r>
              <a:rPr lang="en-US" altLang="ko-KR" sz="11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cdn.jsdelivr.net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1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npm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1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jquery@3.6.0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1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dist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1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jquery.slim.min.js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"&gt;&lt;/</a:t>
            </a:r>
            <a:r>
              <a:rPr lang="en-US" altLang="ko-KR" sz="1100" dirty="0">
                <a:solidFill>
                  <a:srgbClr val="C00000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b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chemeClr val="accent5"/>
                </a:solidFill>
                <a:latin typeface="Consolas" panose="020B0609020204030204" pitchFamily="49" charset="0"/>
              </a:rPr>
              <a:t>&lt;!-- Popper </a:t>
            </a:r>
            <a:r>
              <a:rPr lang="en-US" altLang="ko-KR" sz="1100" dirty="0" err="1">
                <a:solidFill>
                  <a:schemeClr val="accent5"/>
                </a:solidFill>
                <a:latin typeface="Consolas" panose="020B0609020204030204" pitchFamily="49" charset="0"/>
              </a:rPr>
              <a:t>JS</a:t>
            </a:r>
            <a:r>
              <a:rPr lang="en-US" altLang="ko-KR" sz="1100" dirty="0">
                <a:solidFill>
                  <a:schemeClr val="accent5"/>
                </a:solidFill>
                <a:latin typeface="Consolas" panose="020B0609020204030204" pitchFamily="49" charset="0"/>
              </a:rPr>
              <a:t> --&gt;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C00000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="https://</a:t>
            </a:r>
            <a:r>
              <a:rPr lang="en-US" altLang="ko-KR" sz="11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cdn.jsdelivr.net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1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npm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1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popper.js@1.16.1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1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dist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1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umd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1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popper.min.js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"&gt;&lt;/</a:t>
            </a:r>
            <a:r>
              <a:rPr lang="en-US" altLang="ko-KR" sz="1100" dirty="0">
                <a:solidFill>
                  <a:srgbClr val="C00000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b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chemeClr val="accent5"/>
                </a:solidFill>
                <a:latin typeface="Consolas" panose="020B0609020204030204" pitchFamily="49" charset="0"/>
              </a:rPr>
              <a:t>&lt;!-- Latest compiled JavaScript --&gt;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C00000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="https://</a:t>
            </a:r>
            <a:r>
              <a:rPr lang="en-US" altLang="ko-KR" sz="11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cdn.jsdelivr.net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1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npm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1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bootstrap@4.6.1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1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dist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1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js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1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bootstrap.bundle.min.js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"&gt;&lt;/</a:t>
            </a:r>
            <a:r>
              <a:rPr lang="en-US" altLang="ko-KR" sz="1100" dirty="0">
                <a:solidFill>
                  <a:srgbClr val="C00000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91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부트스트랩 </a:t>
            </a:r>
            <a:r>
              <a:rPr lang="ko" altLang="ko-KR" dirty="0" smtClean="0"/>
              <a:t>레이아웃</a:t>
            </a:r>
            <a:r>
              <a:rPr lang="en-US" altLang="ko" dirty="0" smtClean="0"/>
              <a:t>(</a:t>
            </a:r>
            <a:r>
              <a:rPr lang="en-US" altLang="ko-KR" dirty="0" smtClean="0"/>
              <a:t>Bootstrap</a:t>
            </a:r>
            <a:r>
              <a:rPr lang="en-US" altLang="ko-KR" dirty="0"/>
              <a:t> </a:t>
            </a:r>
            <a:r>
              <a:rPr lang="en-US" altLang="ko-KR" dirty="0" smtClean="0"/>
              <a:t>Templates)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W3Schools</a:t>
            </a:r>
            <a:r>
              <a:rPr lang="en-US" altLang="ko-KR" dirty="0"/>
              <a:t>' Bootstrap Templates</a:t>
            </a:r>
          </a:p>
          <a:p>
            <a:pPr marL="114300" indent="0">
              <a:buNone/>
            </a:pP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793242" y="1713654"/>
            <a:ext cx="8066278" cy="2634826"/>
            <a:chOff x="1709504" y="1774614"/>
            <a:chExt cx="7082329" cy="2060347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9504" y="1774614"/>
              <a:ext cx="3536849" cy="2060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0537" y="1801706"/>
              <a:ext cx="3491296" cy="20268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직사각형 4"/>
          <p:cNvSpPr/>
          <p:nvPr/>
        </p:nvSpPr>
        <p:spPr>
          <a:xfrm>
            <a:off x="311176" y="4726321"/>
            <a:ext cx="66653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https://</a:t>
            </a:r>
            <a:r>
              <a:rPr lang="en-US" altLang="ko-KR" dirty="0" err="1"/>
              <a:t>www.w3schools.com</a:t>
            </a:r>
            <a:r>
              <a:rPr lang="en-US" altLang="ko-KR" dirty="0"/>
              <a:t>/bootstrap/</a:t>
            </a:r>
            <a:r>
              <a:rPr lang="en-US" altLang="ko-KR" dirty="0" err="1"/>
              <a:t>bootstrap_templates.asp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352229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그리드 시스템</a:t>
            </a:r>
            <a:endParaRPr/>
          </a:p>
        </p:txBody>
      </p:sp>
      <p:sp>
        <p:nvSpPr>
          <p:cNvPr id="267" name="Google Shape;267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altLang="ko-KR" sz="1600" dirty="0"/>
              <a:t>12</a:t>
            </a:r>
            <a:r>
              <a:rPr lang="ko-KR" altLang="en-US" sz="1600" dirty="0"/>
              <a:t>개의 열을 모두 개별적으로 사용하지 않으려면 열을 그룹화하여 더 넓은 열을 만들 수 있습니다</a:t>
            </a:r>
            <a:r>
              <a:rPr lang="en-US" altLang="ko-KR" sz="1600" dirty="0"/>
              <a:t>.</a:t>
            </a:r>
            <a:endParaRPr sz="16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91"/>
          <a:stretch/>
        </p:blipFill>
        <p:spPr bwMode="auto">
          <a:xfrm>
            <a:off x="672359" y="1868911"/>
            <a:ext cx="5010467" cy="1710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075" y="1868911"/>
            <a:ext cx="2457450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00619" y="4674465"/>
            <a:ext cx="57539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https://</a:t>
            </a:r>
            <a:r>
              <a:rPr lang="en-US" altLang="ko-KR" dirty="0" err="1"/>
              <a:t>www.w3schools.com</a:t>
            </a:r>
            <a:r>
              <a:rPr lang="en-US" altLang="ko-KR" dirty="0"/>
              <a:t>/bootstrap/</a:t>
            </a:r>
            <a:r>
              <a:rPr lang="en-US" altLang="ko-KR" dirty="0" err="1"/>
              <a:t>bootstrap_grid_basic.asp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06 실습 환경 구축</a:t>
            </a:r>
            <a:endParaRPr/>
          </a:p>
        </p:txBody>
      </p:sp>
      <p:sp>
        <p:nvSpPr>
          <p:cNvPr id="275" name="Google Shape;275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3662" lvl="0" indent="0">
              <a:buNone/>
            </a:pPr>
            <a:r>
              <a:rPr lang="ko-KR" altLang="en-US" b="0" dirty="0" smtClean="0"/>
              <a:t>에디터 </a:t>
            </a:r>
            <a:r>
              <a:rPr lang="ko-KR" altLang="en-US" b="0" dirty="0"/>
              <a:t>설치와 </a:t>
            </a:r>
            <a:r>
              <a:rPr lang="ko-KR" altLang="en-US" b="0" dirty="0" smtClean="0"/>
              <a:t>설정</a:t>
            </a:r>
            <a:endParaRPr lang="ko-KR" altLang="en-US" b="0"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dirty="0" smtClean="0"/>
              <a:t>D2Coding 글꼴</a:t>
            </a:r>
            <a:r>
              <a:rPr lang="en-US" altLang="ko-KR" dirty="0" smtClean="0"/>
              <a:t> (</a:t>
            </a:r>
            <a:r>
              <a:rPr lang="ko-KR" altLang="en-US" dirty="0" smtClean="0"/>
              <a:t>선택 사항</a:t>
            </a:r>
            <a:r>
              <a:rPr lang="en-US" altLang="ko-KR" dirty="0" smtClean="0"/>
              <a:t>)</a:t>
            </a:r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dirty="0" smtClean="0"/>
              <a:t>(</a:t>
            </a:r>
            <a:r>
              <a:rPr lang="ko-KR" u="sng" dirty="0" smtClean="0">
                <a:solidFill>
                  <a:schemeClr val="hlink"/>
                </a:solidFill>
                <a:hlinkClick r:id="rId3"/>
              </a:rPr>
              <a:t>https</a:t>
            </a:r>
            <a:r>
              <a:rPr lang="ko-KR" u="sng" dirty="0">
                <a:solidFill>
                  <a:schemeClr val="hlink"/>
                </a:solidFill>
                <a:hlinkClick r:id="rId3"/>
              </a:rPr>
              <a:t>://</a:t>
            </a:r>
            <a:r>
              <a:rPr lang="ko-KR" u="sng" dirty="0" smtClean="0">
                <a:solidFill>
                  <a:schemeClr val="hlink"/>
                </a:solidFill>
                <a:hlinkClick r:id="rId3"/>
              </a:rPr>
              <a:t>github.com/naver/d2codingfont</a:t>
            </a:r>
            <a:r>
              <a:rPr lang="ko-KR" dirty="0" smtClean="0"/>
              <a:t>)</a:t>
            </a:r>
            <a:endParaRPr b="0" dirty="0"/>
          </a:p>
        </p:txBody>
      </p:sp>
      <p:pic>
        <p:nvPicPr>
          <p:cNvPr id="276" name="Google Shape;276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74820" y="1089660"/>
            <a:ext cx="4251960" cy="38785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863276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타이포그래피</a:t>
            </a:r>
            <a:endParaRPr/>
          </a:p>
        </p:txBody>
      </p:sp>
      <p:sp>
        <p:nvSpPr>
          <p:cNvPr id="273" name="Google Shape;273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ko-KR" altLang="en-US" sz="1600" dirty="0"/>
              <a:t>브라우저 기본값과 부트스트랩에 의해 약간 다르게 스타일이 지정되는 일부 </a:t>
            </a:r>
            <a:r>
              <a:rPr lang="en-US" altLang="ko-KR" sz="1600" dirty="0"/>
              <a:t>HTML </a:t>
            </a:r>
            <a:r>
              <a:rPr lang="ko-KR" altLang="en-US" sz="1600" dirty="0" smtClean="0"/>
              <a:t>요소</a:t>
            </a:r>
            <a:endParaRPr lang="en-US" altLang="ko-KR" sz="1600" dirty="0" smtClean="0"/>
          </a:p>
          <a:p>
            <a:pPr marL="285750" indent="-285750">
              <a:spcAft>
                <a:spcPts val="1200"/>
              </a:spcAft>
            </a:pPr>
            <a:r>
              <a:rPr lang="ko-KR" altLang="en-US" sz="1600" dirty="0"/>
              <a:t>부트스트랩의 전역 기본 글꼴 크기는 </a:t>
            </a:r>
            <a:r>
              <a:rPr lang="en-US" altLang="ko-KR" sz="1600" dirty="0" err="1"/>
              <a:t>14px</a:t>
            </a:r>
            <a:r>
              <a:rPr lang="ko-KR" altLang="en-US" sz="1600" dirty="0"/>
              <a:t>이며 줄 높이는 </a:t>
            </a:r>
            <a:r>
              <a:rPr lang="en-US" altLang="ko-KR" sz="1600" dirty="0"/>
              <a:t>1.428</a:t>
            </a:r>
            <a:endParaRPr lang="ko-KR" altLang="en-US" sz="1600" dirty="0"/>
          </a:p>
        </p:txBody>
      </p:sp>
      <p:sp>
        <p:nvSpPr>
          <p:cNvPr id="2" name="직사각형 1"/>
          <p:cNvSpPr/>
          <p:nvPr/>
        </p:nvSpPr>
        <p:spPr>
          <a:xfrm>
            <a:off x="375918" y="4728218"/>
            <a:ext cx="66886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https://</a:t>
            </a:r>
            <a:r>
              <a:rPr lang="en-US" altLang="ko-KR" dirty="0" err="1"/>
              <a:t>www.w3schools.com</a:t>
            </a:r>
            <a:r>
              <a:rPr lang="en-US" altLang="ko-KR" dirty="0"/>
              <a:t>/bootstrap/</a:t>
            </a:r>
            <a:r>
              <a:rPr lang="en-US" altLang="ko-KR" dirty="0" err="1"/>
              <a:t>bootstrap_typography.asp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382" y="2236470"/>
            <a:ext cx="2741123" cy="192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117" y="2582881"/>
            <a:ext cx="2935287" cy="1489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과정 실습</a:t>
            </a:r>
            <a:endParaRPr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부트스트랩 실습</a:t>
            </a:r>
            <a:endParaRPr dirty="0"/>
          </a:p>
        </p:txBody>
      </p:sp>
      <p:sp>
        <p:nvSpPr>
          <p:cNvPr id="284" name="Google Shape;284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205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부트스트랩을 이용해서 개인 홈페이지 화면을 만든다</a:t>
            </a:r>
            <a:r>
              <a:rPr lang="en-US" altLang="ko-KR" sz="1600" dirty="0" smtClean="0"/>
              <a:t>.</a:t>
            </a:r>
            <a:endParaRPr sz="1600" dirty="0"/>
          </a:p>
        </p:txBody>
      </p:sp>
      <p:sp>
        <p:nvSpPr>
          <p:cNvPr id="2" name="직사각형 1"/>
          <p:cNvSpPr/>
          <p:nvPr/>
        </p:nvSpPr>
        <p:spPr>
          <a:xfrm>
            <a:off x="261212" y="4626835"/>
            <a:ext cx="43123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</a:t>
            </a:r>
            <a:r>
              <a:rPr lang="en-US" altLang="ko-KR" dirty="0" err="1"/>
              <a:t>themes.3rdwavemedia.com</a:t>
            </a:r>
            <a:r>
              <a:rPr lang="en-US" altLang="ko-KR" dirty="0"/>
              <a:t>/instance/</a:t>
            </a:r>
            <a:r>
              <a:rPr lang="en-US" altLang="ko-KR" dirty="0" err="1"/>
              <a:t>bs5</a:t>
            </a:r>
            <a:r>
              <a:rPr lang="en-US" altLang="ko-KR" dirty="0"/>
              <a:t>/2.0</a:t>
            </a:r>
            <a:r>
              <a:rPr lang="en-US" altLang="ko-KR" dirty="0" smtClean="0"/>
              <a:t>/</a:t>
            </a:r>
          </a:p>
          <a:p>
            <a:r>
              <a:rPr lang="en-US" altLang="ko-KR" dirty="0" smtClean="0"/>
              <a:t>https</a:t>
            </a:r>
            <a:r>
              <a:rPr lang="en-US" altLang="ko-KR" dirty="0"/>
              <a:t>://</a:t>
            </a:r>
            <a:r>
              <a:rPr lang="en-US" altLang="ko-KR" dirty="0" err="1"/>
              <a:t>bootswatch.com</a:t>
            </a:r>
            <a:r>
              <a:rPr lang="en-US" altLang="ko-KR" dirty="0"/>
              <a:t>/</a:t>
            </a:r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903" y="1670650"/>
            <a:ext cx="3638072" cy="283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부트스트랩</a:t>
            </a:r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버튼</a:t>
            </a:r>
            <a:endParaRPr/>
          </a:p>
        </p:txBody>
      </p:sp>
      <p:sp>
        <p:nvSpPr>
          <p:cNvPr id="295" name="Google Shape;295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dirty="0"/>
              <a:t>https://</a:t>
            </a:r>
            <a:r>
              <a:rPr lang="en-US" dirty="0" err="1"/>
              <a:t>getbootstrap.com</a:t>
            </a:r>
            <a:r>
              <a:rPr lang="en-US" dirty="0"/>
              <a:t>/docs/5.2/components/buttons/</a:t>
            </a:r>
            <a:endParaRPr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32" y="1680563"/>
            <a:ext cx="4292282" cy="3097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이미지</a:t>
            </a:r>
            <a:endParaRPr/>
          </a:p>
        </p:txBody>
      </p:sp>
      <p:sp>
        <p:nvSpPr>
          <p:cNvPr id="301" name="Google Shape;301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dirty="0"/>
              <a:t>https://</a:t>
            </a:r>
            <a:r>
              <a:rPr lang="en-US" dirty="0" err="1"/>
              <a:t>www.w3schools.com</a:t>
            </a:r>
            <a:r>
              <a:rPr lang="en-US" dirty="0"/>
              <a:t>/</a:t>
            </a:r>
            <a:r>
              <a:rPr lang="en-US" dirty="0" err="1"/>
              <a:t>bootstrap4</a:t>
            </a:r>
            <a:r>
              <a:rPr lang="en-US" dirty="0"/>
              <a:t>/</a:t>
            </a:r>
            <a:r>
              <a:rPr lang="en-US" dirty="0" err="1"/>
              <a:t>bootstrap_images.asp</a:t>
            </a:r>
            <a:endParaRPr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245" y="1890290"/>
            <a:ext cx="7096125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콤</a:t>
            </a:r>
            <a:r>
              <a:rPr lang="ko" dirty="0" smtClean="0"/>
              <a:t>포넌트</a:t>
            </a:r>
            <a:endParaRPr dirty="0"/>
          </a:p>
        </p:txBody>
      </p:sp>
      <p:sp>
        <p:nvSpPr>
          <p:cNvPr id="307" name="Google Shape;307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ko-KR" altLang="en-US" dirty="0"/>
              <a:t>아이콘</a:t>
            </a:r>
            <a:r>
              <a:rPr lang="en-US" altLang="ko-KR" dirty="0"/>
              <a:t>, </a:t>
            </a:r>
            <a:r>
              <a:rPr lang="ko-KR" altLang="en-US" dirty="0" err="1"/>
              <a:t>드롭다운</a:t>
            </a:r>
            <a:r>
              <a:rPr lang="en-US" altLang="ko-KR" dirty="0"/>
              <a:t>, </a:t>
            </a:r>
            <a:r>
              <a:rPr lang="ko-KR" altLang="en-US" dirty="0"/>
              <a:t>입력 그룹</a:t>
            </a:r>
            <a:r>
              <a:rPr lang="en-US" altLang="ko-KR" dirty="0"/>
              <a:t>, </a:t>
            </a:r>
            <a:r>
              <a:rPr lang="ko-KR" altLang="en-US" dirty="0"/>
              <a:t>탐색</a:t>
            </a:r>
            <a:r>
              <a:rPr lang="en-US" altLang="ko-KR" dirty="0"/>
              <a:t>, </a:t>
            </a:r>
            <a:r>
              <a:rPr lang="ko-KR" altLang="en-US" dirty="0"/>
              <a:t>경고 등을 제공하도록 구축된 </a:t>
            </a:r>
            <a:r>
              <a:rPr lang="en-US" altLang="ko-KR" dirty="0"/>
              <a:t>12</a:t>
            </a:r>
            <a:r>
              <a:rPr lang="ko-KR" altLang="en-US" dirty="0"/>
              <a:t>개 이상의 재사용 가능한 구성 요소</a:t>
            </a:r>
            <a:r>
              <a:rPr lang="en-US" altLang="ko-KR" dirty="0" smtClean="0"/>
              <a:t>.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https://</a:t>
            </a:r>
            <a:r>
              <a:rPr lang="en-US" dirty="0" err="1"/>
              <a:t>getbootstrap.com</a:t>
            </a:r>
            <a:r>
              <a:rPr lang="en-US" dirty="0"/>
              <a:t>/docs/3.3/components/</a:t>
            </a:r>
            <a:endParaRPr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667" y="2605616"/>
            <a:ext cx="4341708" cy="2281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모달</a:t>
            </a:r>
            <a:endParaRPr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23" y="1960563"/>
            <a:ext cx="3205936" cy="1304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689" y="1468066"/>
            <a:ext cx="4042348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67094" y="4467632"/>
            <a:ext cx="50000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</a:t>
            </a:r>
            <a:r>
              <a:rPr lang="en-US" altLang="ko-KR" dirty="0" err="1"/>
              <a:t>getbootstrap.com</a:t>
            </a:r>
            <a:r>
              <a:rPr lang="en-US" altLang="ko-KR" dirty="0"/>
              <a:t>/docs/4.0/components/modal</a:t>
            </a:r>
            <a:r>
              <a:rPr lang="en-US" altLang="ko-KR" dirty="0" smtClean="0"/>
              <a:t>/</a:t>
            </a:r>
          </a:p>
          <a:p>
            <a:r>
              <a:rPr lang="en-US" altLang="ko-KR" dirty="0"/>
              <a:t>https://</a:t>
            </a:r>
            <a:r>
              <a:rPr lang="en-US" altLang="ko-KR" dirty="0" err="1"/>
              <a:t>www.w3schools.com</a:t>
            </a:r>
            <a:r>
              <a:rPr lang="en-US" altLang="ko-KR" dirty="0"/>
              <a:t>/</a:t>
            </a:r>
            <a:r>
              <a:rPr lang="en-US" altLang="ko-KR" dirty="0" err="1"/>
              <a:t>bootstrap4</a:t>
            </a:r>
            <a:r>
              <a:rPr lang="en-US" altLang="ko-KR" dirty="0"/>
              <a:t>/</a:t>
            </a:r>
            <a:r>
              <a:rPr lang="en-US" altLang="ko-KR" dirty="0" err="1"/>
              <a:t>bootstrap_modal.asp</a:t>
            </a:r>
            <a:endParaRPr lang="ko-KR" altLang="en-US" dirty="0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드롭다운</a:t>
            </a:r>
            <a:endParaRPr/>
          </a:p>
        </p:txBody>
      </p:sp>
      <p:sp>
        <p:nvSpPr>
          <p:cNvPr id="319" name="Google Shape;319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ko-KR" altLang="en-US" dirty="0" smtClean="0"/>
              <a:t>풀 다운 메뉴</a:t>
            </a:r>
            <a:endParaRPr lang="en-US" altLang="ko-KR" dirty="0" smtClean="0"/>
          </a:p>
          <a:p>
            <a:pPr marL="285750" indent="-285750">
              <a:spcAft>
                <a:spcPts val="1200"/>
              </a:spcAft>
            </a:pPr>
            <a:r>
              <a:rPr lang="en-US" altLang="ko-KR" dirty="0"/>
              <a:t>class="</a:t>
            </a:r>
            <a:r>
              <a:rPr lang="en-US" altLang="ko-KR" dirty="0" err="1"/>
              <a:t>btn</a:t>
            </a:r>
            <a:r>
              <a:rPr lang="en-US" altLang="ko-KR" dirty="0"/>
              <a:t> </a:t>
            </a:r>
            <a:r>
              <a:rPr lang="en-US" altLang="ko-KR" dirty="0" err="1"/>
              <a:t>btn</a:t>
            </a:r>
            <a:r>
              <a:rPr lang="en-US" altLang="ko-KR" dirty="0"/>
              <a:t>-danger dropdown-toggle" data-toggle="dropdown"</a:t>
            </a:r>
            <a:endParaRPr dirty="0"/>
          </a:p>
        </p:txBody>
      </p:sp>
      <p:sp>
        <p:nvSpPr>
          <p:cNvPr id="2" name="직사각형 1"/>
          <p:cNvSpPr/>
          <p:nvPr/>
        </p:nvSpPr>
        <p:spPr>
          <a:xfrm>
            <a:off x="314960" y="4593619"/>
            <a:ext cx="6309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https://</a:t>
            </a:r>
            <a:r>
              <a:rPr lang="en-US" altLang="ko-KR" dirty="0" err="1"/>
              <a:t>getbootstrap.com</a:t>
            </a:r>
            <a:r>
              <a:rPr lang="en-US" altLang="ko-KR" dirty="0"/>
              <a:t>/docs/4.0/components/dropdowns</a:t>
            </a:r>
            <a:r>
              <a:rPr lang="en-US" altLang="ko-KR" dirty="0" smtClean="0"/>
              <a:t>/</a:t>
            </a:r>
          </a:p>
          <a:p>
            <a:r>
              <a:rPr lang="en-US" altLang="ko-KR" dirty="0" smtClean="0"/>
              <a:t>https</a:t>
            </a:r>
            <a:r>
              <a:rPr lang="en-US" altLang="ko-KR" dirty="0"/>
              <a:t>://</a:t>
            </a:r>
            <a:r>
              <a:rPr lang="en-US" altLang="ko-KR" dirty="0" err="1"/>
              <a:t>www.w3schools.com</a:t>
            </a:r>
            <a:r>
              <a:rPr lang="en-US" altLang="ko-KR" dirty="0"/>
              <a:t>/</a:t>
            </a:r>
            <a:r>
              <a:rPr lang="en-US" altLang="ko-KR" dirty="0" err="1"/>
              <a:t>bootstrap4</a:t>
            </a:r>
            <a:r>
              <a:rPr lang="en-US" altLang="ko-KR" dirty="0"/>
              <a:t>/</a:t>
            </a:r>
            <a:r>
              <a:rPr lang="en-US" altLang="ko-KR" dirty="0" err="1"/>
              <a:t>bootstrap_dropdowns.asp</a:t>
            </a:r>
            <a:endParaRPr lang="ko-KR" altLang="en-US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14" y="2372467"/>
            <a:ext cx="1432633" cy="114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52" y="3571029"/>
            <a:ext cx="6048375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스크롤 스파이</a:t>
            </a:r>
            <a:endParaRPr/>
          </a:p>
        </p:txBody>
      </p:sp>
      <p:sp>
        <p:nvSpPr>
          <p:cNvPr id="325" name="Google Shape;325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dirty="0"/>
              <a:t>https://</a:t>
            </a:r>
            <a:r>
              <a:rPr lang="en-US" dirty="0" err="1"/>
              <a:t>getbootstrap.com</a:t>
            </a:r>
            <a:r>
              <a:rPr lang="en-US" dirty="0"/>
              <a:t>/docs/4.0/components/</a:t>
            </a:r>
            <a:r>
              <a:rPr lang="en-US" dirty="0" err="1"/>
              <a:t>scrollspy</a:t>
            </a:r>
            <a:r>
              <a:rPr lang="en-US" dirty="0" smtClean="0"/>
              <a:t>/</a:t>
            </a:r>
          </a:p>
          <a:p>
            <a:pPr marL="285750" indent="-285750">
              <a:spcAft>
                <a:spcPts val="1200"/>
              </a:spcAft>
            </a:pPr>
            <a:r>
              <a:rPr lang="en-US" altLang="ko-KR" dirty="0"/>
              <a:t>data-spy="scroll" </a:t>
            </a:r>
            <a:endParaRPr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07" y="2350558"/>
            <a:ext cx="434340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 환경 구축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크롬 브라우저</a:t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4450" y="1716450"/>
            <a:ext cx="4626825" cy="323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툴팁</a:t>
            </a:r>
            <a:endParaRPr/>
          </a:p>
        </p:txBody>
      </p:sp>
      <p:sp>
        <p:nvSpPr>
          <p:cNvPr id="331" name="Google Shape;331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spcAft>
                <a:spcPts val="1200"/>
              </a:spcAft>
              <a:buNone/>
            </a:pPr>
            <a:r>
              <a:rPr lang="en-US" altLang="ko-KR" dirty="0"/>
              <a:t>$('[data-toggle="tooltip"]').tooltip()</a:t>
            </a:r>
            <a:endParaRPr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83" y="1762019"/>
            <a:ext cx="4489555" cy="1040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87" y="2894488"/>
            <a:ext cx="4415052" cy="161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40565" y="4700475"/>
            <a:ext cx="45207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</a:t>
            </a:r>
            <a:r>
              <a:rPr lang="en-US" altLang="ko-KR" dirty="0" err="1"/>
              <a:t>getbootstrap.com</a:t>
            </a:r>
            <a:r>
              <a:rPr lang="en-US" altLang="ko-KR" dirty="0"/>
              <a:t>/docs/4.0/components/tooltips/</a:t>
            </a:r>
            <a:endParaRPr lang="ko-KR" altLang="en-US" dirty="0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팝오버</a:t>
            </a:r>
            <a:endParaRPr/>
          </a:p>
        </p:txBody>
      </p:sp>
      <p:sp>
        <p:nvSpPr>
          <p:cNvPr id="337" name="Google Shape;337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spcAft>
                <a:spcPts val="1200"/>
              </a:spcAft>
              <a:buNone/>
            </a:pPr>
            <a:r>
              <a:rPr lang="en-US" altLang="ko-KR" dirty="0"/>
              <a:t>$('[data-toggle="popover"]').popover()</a:t>
            </a:r>
            <a:endParaRPr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56" y="1800223"/>
            <a:ext cx="3168437" cy="900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19456" y="2998688"/>
            <a:ext cx="7681911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0070C0"/>
                </a:solidFill>
              </a:rPr>
              <a:t>&lt;button </a:t>
            </a:r>
            <a:r>
              <a:rPr lang="en-US" altLang="ko-KR" sz="1050" dirty="0" smtClean="0">
                <a:solidFill>
                  <a:srgbClr val="0070C0"/>
                </a:solidFill>
              </a:rPr>
              <a:t>type</a:t>
            </a:r>
            <a:r>
              <a:rPr lang="en-US" altLang="ko-KR" sz="1050" dirty="0">
                <a:solidFill>
                  <a:srgbClr val="0070C0"/>
                </a:solidFill>
              </a:rPr>
              <a:t>="</a:t>
            </a:r>
            <a:r>
              <a:rPr lang="en-US" altLang="ko-KR" sz="1050" dirty="0">
                <a:solidFill>
                  <a:srgbClr val="FF0000"/>
                </a:solidFill>
              </a:rPr>
              <a:t>button</a:t>
            </a:r>
            <a:r>
              <a:rPr lang="en-US" altLang="ko-KR" sz="1050" dirty="0" smtClean="0">
                <a:solidFill>
                  <a:srgbClr val="0070C0"/>
                </a:solidFill>
              </a:rPr>
              <a:t>"</a:t>
            </a:r>
          </a:p>
          <a:p>
            <a:pPr lvl="2"/>
            <a:r>
              <a:rPr lang="en-US" altLang="ko-KR" sz="1050" dirty="0">
                <a:solidFill>
                  <a:srgbClr val="0070C0"/>
                </a:solidFill>
              </a:rPr>
              <a:t>	</a:t>
            </a:r>
            <a:r>
              <a:rPr lang="en-US" altLang="ko-KR" sz="1050" dirty="0" smtClean="0">
                <a:solidFill>
                  <a:srgbClr val="0070C0"/>
                </a:solidFill>
              </a:rPr>
              <a:t>class</a:t>
            </a:r>
            <a:r>
              <a:rPr lang="en-US" altLang="ko-KR" sz="1050" dirty="0">
                <a:solidFill>
                  <a:srgbClr val="0070C0"/>
                </a:solidFill>
              </a:rPr>
              <a:t>="</a:t>
            </a:r>
            <a:r>
              <a:rPr lang="en-US" altLang="ko-KR" sz="1050" dirty="0" err="1">
                <a:solidFill>
                  <a:srgbClr val="FF0000"/>
                </a:solidFill>
              </a:rPr>
              <a:t>btn</a:t>
            </a:r>
            <a:r>
              <a:rPr lang="en-US" altLang="ko-KR" sz="1050" dirty="0">
                <a:solidFill>
                  <a:srgbClr val="FF0000"/>
                </a:solidFill>
              </a:rPr>
              <a:t> </a:t>
            </a:r>
            <a:r>
              <a:rPr lang="en-US" altLang="ko-KR" sz="1050" dirty="0" err="1">
                <a:solidFill>
                  <a:srgbClr val="FF0000"/>
                </a:solidFill>
              </a:rPr>
              <a:t>btn-lg</a:t>
            </a:r>
            <a:r>
              <a:rPr lang="en-US" altLang="ko-KR" sz="1050" dirty="0">
                <a:solidFill>
                  <a:srgbClr val="FF0000"/>
                </a:solidFill>
              </a:rPr>
              <a:t> </a:t>
            </a:r>
            <a:r>
              <a:rPr lang="en-US" altLang="ko-KR" sz="1050" dirty="0" err="1" smtClean="0">
                <a:solidFill>
                  <a:srgbClr val="FF0000"/>
                </a:solidFill>
              </a:rPr>
              <a:t>btn</a:t>
            </a:r>
            <a:r>
              <a:rPr lang="en-US" altLang="ko-KR" sz="1050" dirty="0" smtClean="0">
                <a:solidFill>
                  <a:srgbClr val="FF0000"/>
                </a:solidFill>
              </a:rPr>
              <a:t>-danger</a:t>
            </a:r>
            <a:r>
              <a:rPr lang="en-US" altLang="ko-KR" sz="1050" dirty="0">
                <a:solidFill>
                  <a:srgbClr val="0070C0"/>
                </a:solidFill>
              </a:rPr>
              <a:t>" </a:t>
            </a:r>
            <a:endParaRPr lang="en-US" altLang="ko-KR" sz="1050" dirty="0" smtClean="0">
              <a:solidFill>
                <a:srgbClr val="0070C0"/>
              </a:solidFill>
            </a:endParaRPr>
          </a:p>
          <a:p>
            <a:r>
              <a:rPr lang="en-US" altLang="ko-KR" sz="1050" dirty="0" smtClean="0">
                <a:solidFill>
                  <a:srgbClr val="0070C0"/>
                </a:solidFill>
              </a:rPr>
              <a:t>	data-toggle</a:t>
            </a:r>
            <a:r>
              <a:rPr lang="en-US" altLang="ko-KR" sz="1050" dirty="0">
                <a:solidFill>
                  <a:srgbClr val="0070C0"/>
                </a:solidFill>
              </a:rPr>
              <a:t>="</a:t>
            </a:r>
            <a:r>
              <a:rPr lang="en-US" altLang="ko-KR" sz="1050" dirty="0">
                <a:solidFill>
                  <a:srgbClr val="FF0000"/>
                </a:solidFill>
              </a:rPr>
              <a:t>popover</a:t>
            </a:r>
            <a:r>
              <a:rPr lang="en-US" altLang="ko-KR" sz="1050" dirty="0">
                <a:solidFill>
                  <a:srgbClr val="0070C0"/>
                </a:solidFill>
              </a:rPr>
              <a:t>" </a:t>
            </a:r>
            <a:endParaRPr lang="en-US" altLang="ko-KR" sz="1050" dirty="0" smtClean="0">
              <a:solidFill>
                <a:srgbClr val="0070C0"/>
              </a:solidFill>
            </a:endParaRPr>
          </a:p>
          <a:p>
            <a:r>
              <a:rPr lang="en-US" altLang="ko-KR" sz="1050" dirty="0" smtClean="0">
                <a:solidFill>
                  <a:srgbClr val="0070C0"/>
                </a:solidFill>
              </a:rPr>
              <a:t>	title</a:t>
            </a:r>
            <a:r>
              <a:rPr lang="en-US" altLang="ko-KR" sz="1050" dirty="0">
                <a:solidFill>
                  <a:srgbClr val="0070C0"/>
                </a:solidFill>
              </a:rPr>
              <a:t>="</a:t>
            </a:r>
            <a:r>
              <a:rPr lang="en-US" altLang="ko-KR" sz="1050" dirty="0">
                <a:solidFill>
                  <a:srgbClr val="FF0000"/>
                </a:solidFill>
              </a:rPr>
              <a:t>Popover </a:t>
            </a:r>
            <a:r>
              <a:rPr lang="en-US" altLang="ko-KR" sz="1050" dirty="0" smtClean="0">
                <a:solidFill>
                  <a:srgbClr val="FF0000"/>
                </a:solidFill>
              </a:rPr>
              <a:t>title</a:t>
            </a:r>
            <a:r>
              <a:rPr lang="en-US" altLang="ko-KR" sz="1050" dirty="0">
                <a:solidFill>
                  <a:srgbClr val="0070C0"/>
                </a:solidFill>
              </a:rPr>
              <a:t>" </a:t>
            </a:r>
            <a:endParaRPr lang="en-US" altLang="ko-KR" sz="1050" dirty="0" smtClean="0">
              <a:solidFill>
                <a:srgbClr val="0070C0"/>
              </a:solidFill>
            </a:endParaRPr>
          </a:p>
          <a:p>
            <a:r>
              <a:rPr lang="en-US" altLang="ko-KR" sz="1050" dirty="0" smtClean="0">
                <a:solidFill>
                  <a:srgbClr val="0070C0"/>
                </a:solidFill>
              </a:rPr>
              <a:t>	data-content</a:t>
            </a:r>
            <a:r>
              <a:rPr lang="en-US" altLang="ko-KR" sz="1050" dirty="0">
                <a:solidFill>
                  <a:srgbClr val="0070C0"/>
                </a:solidFill>
              </a:rPr>
              <a:t>="</a:t>
            </a:r>
            <a:r>
              <a:rPr lang="en-US" altLang="ko-KR" sz="1050" dirty="0">
                <a:solidFill>
                  <a:srgbClr val="FF0000"/>
                </a:solidFill>
              </a:rPr>
              <a:t>And here's some amazing content. It's very engaging. Right</a:t>
            </a:r>
            <a:r>
              <a:rPr lang="en-US" altLang="ko-KR" sz="1050" dirty="0" smtClean="0">
                <a:solidFill>
                  <a:srgbClr val="FF0000"/>
                </a:solidFill>
              </a:rPr>
              <a:t>?</a:t>
            </a:r>
            <a:r>
              <a:rPr lang="en-US" altLang="ko-KR" sz="1050" dirty="0" smtClean="0">
                <a:solidFill>
                  <a:srgbClr val="0070C0"/>
                </a:solidFill>
              </a:rPr>
              <a:t>"&gt;Click </a:t>
            </a:r>
            <a:r>
              <a:rPr lang="en-US" altLang="ko-KR" sz="1050" dirty="0">
                <a:solidFill>
                  <a:srgbClr val="0070C0"/>
                </a:solidFill>
              </a:rPr>
              <a:t>to toggle </a:t>
            </a:r>
            <a:r>
              <a:rPr lang="en-US" altLang="ko-KR" sz="1050" dirty="0" smtClean="0">
                <a:solidFill>
                  <a:srgbClr val="0070C0"/>
                </a:solidFill>
              </a:rPr>
              <a:t>popover&lt;/</a:t>
            </a:r>
            <a:r>
              <a:rPr lang="en-US" altLang="ko-KR" sz="1050" dirty="0">
                <a:solidFill>
                  <a:srgbClr val="0070C0"/>
                </a:solidFill>
              </a:rPr>
              <a:t>button&gt;</a:t>
            </a:r>
            <a:endParaRPr lang="ko-KR" altLang="en-US" sz="105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 smtClean="0"/>
              <a:t>캐러셀</a:t>
            </a:r>
            <a:r>
              <a:rPr lang="en-US" altLang="ko" dirty="0" smtClean="0"/>
              <a:t> (Carousel - </a:t>
            </a:r>
            <a:r>
              <a:rPr lang="ko-KR" altLang="en-US" dirty="0" smtClean="0"/>
              <a:t>회전목마</a:t>
            </a:r>
            <a:r>
              <a:rPr lang="en-US" altLang="ko-KR" dirty="0" smtClean="0"/>
              <a:t>)</a:t>
            </a:r>
            <a:endParaRPr dirty="0"/>
          </a:p>
        </p:txBody>
      </p:sp>
      <p:sp>
        <p:nvSpPr>
          <p:cNvPr id="343" name="Google Shape;343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741207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100000"/>
              </a:lnSpc>
              <a:spcAft>
                <a:spcPts val="1200"/>
              </a:spcAft>
            </a:pPr>
            <a:r>
              <a:rPr lang="ko-KR" altLang="en-US" sz="1600" dirty="0" smtClean="0"/>
              <a:t>회전 목마</a:t>
            </a:r>
            <a:endParaRPr lang="en-US" altLang="ko-KR" sz="1600" dirty="0" smtClean="0"/>
          </a:p>
          <a:p>
            <a:pPr marL="285750" indent="-285750">
              <a:lnSpc>
                <a:spcPct val="100000"/>
              </a:lnSpc>
              <a:spcAft>
                <a:spcPts val="1200"/>
              </a:spcAft>
            </a:pPr>
            <a:r>
              <a:rPr lang="ko-KR" altLang="en-US" sz="1600" dirty="0" smtClean="0"/>
              <a:t>그림 슬라이드</a:t>
            </a:r>
            <a:endParaRPr lang="en-US" altLang="ko-KR" sz="1600" dirty="0" smtClean="0"/>
          </a:p>
          <a:p>
            <a:pPr marL="285750" indent="-285750">
              <a:lnSpc>
                <a:spcPct val="100000"/>
              </a:lnSpc>
              <a:spcAft>
                <a:spcPts val="1200"/>
              </a:spcAft>
            </a:pPr>
            <a:r>
              <a:rPr lang="en-US" sz="1600" dirty="0"/>
              <a:t>https://</a:t>
            </a:r>
            <a:r>
              <a:rPr lang="en-US" sz="1600" dirty="0" err="1" smtClean="0"/>
              <a:t>stackblitz.com</a:t>
            </a:r>
            <a:r>
              <a:rPr lang="en-US" sz="1600" dirty="0" smtClean="0"/>
              <a:t>/</a:t>
            </a:r>
            <a:r>
              <a:rPr lang="en-US" sz="1600" dirty="0" err="1" smtClean="0"/>
              <a:t>run?file</a:t>
            </a:r>
            <a:r>
              <a:rPr lang="en-US" sz="1600" dirty="0" smtClean="0"/>
              <a:t>=</a:t>
            </a:r>
            <a:r>
              <a:rPr lang="en-US" sz="1600" dirty="0" err="1" smtClean="0"/>
              <a:t>index.html</a:t>
            </a:r>
            <a:endParaRPr lang="en-US" sz="1600" dirty="0" smtClean="0"/>
          </a:p>
          <a:p>
            <a:pPr marL="285750" indent="-285750">
              <a:lnSpc>
                <a:spcPct val="100000"/>
              </a:lnSpc>
              <a:spcAft>
                <a:spcPts val="1200"/>
              </a:spcAft>
            </a:pPr>
            <a:r>
              <a:rPr lang="en-US" sz="1600" dirty="0"/>
              <a:t>https://</a:t>
            </a:r>
            <a:r>
              <a:rPr lang="en-US" sz="1600" dirty="0" err="1"/>
              <a:t>haikei.app</a:t>
            </a:r>
            <a:r>
              <a:rPr lang="en-US" sz="1600" dirty="0"/>
              <a:t>/</a:t>
            </a:r>
            <a:endParaRPr sz="1600" i="1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25" y="3065771"/>
            <a:ext cx="3442175" cy="1381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20924" y="4620280"/>
            <a:ext cx="46297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</a:t>
            </a:r>
            <a:r>
              <a:rPr lang="en-US" altLang="ko-KR" dirty="0" err="1"/>
              <a:t>getbootstrap.com</a:t>
            </a:r>
            <a:r>
              <a:rPr lang="en-US" altLang="ko-KR" dirty="0"/>
              <a:t>/docs/5.2/components/carousel/</a:t>
            </a:r>
          </a:p>
          <a:p>
            <a:r>
              <a:rPr lang="en-US" altLang="ko-KR" dirty="0" smtClean="0"/>
              <a:t>https</a:t>
            </a:r>
            <a:r>
              <a:rPr lang="en-US" altLang="ko-KR" dirty="0"/>
              <a:t>://</a:t>
            </a:r>
            <a:r>
              <a:rPr lang="en-US" altLang="ko-KR" dirty="0" err="1"/>
              <a:t>getbootstrap.com</a:t>
            </a:r>
            <a:r>
              <a:rPr lang="en-US" altLang="ko-KR" dirty="0"/>
              <a:t>/docs/5.2/examples/carousel/</a:t>
            </a:r>
            <a:endParaRPr lang="ko-KR" altLang="en-US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804" y="1090884"/>
            <a:ext cx="4069506" cy="3410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Navbar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</a:t>
            </a:r>
            <a:r>
              <a:rPr lang="en-US" altLang="ko-KR" dirty="0" err="1"/>
              <a:t>getbootstrap.com</a:t>
            </a:r>
            <a:r>
              <a:rPr lang="en-US" altLang="ko-KR" dirty="0"/>
              <a:t>/docs/5.2/components/</a:t>
            </a:r>
            <a:r>
              <a:rPr lang="en-US" altLang="ko-KR" dirty="0" err="1"/>
              <a:t>navbar</a:t>
            </a:r>
            <a:r>
              <a:rPr lang="en-US" altLang="ko-KR" dirty="0"/>
              <a:t>/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2066925"/>
            <a:ext cx="6534150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684688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컬렙스</a:t>
            </a:r>
            <a:endParaRPr/>
          </a:p>
        </p:txBody>
      </p:sp>
      <p:sp>
        <p:nvSpPr>
          <p:cNvPr id="349" name="Google Shape;349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.</a:t>
            </a:r>
            <a:r>
              <a:rPr lang="en-US" altLang="ko-KR" dirty="0" smtClean="0"/>
              <a:t>collapse </a:t>
            </a:r>
            <a:r>
              <a:rPr lang="ko-KR" altLang="en-US" dirty="0" smtClean="0"/>
              <a:t>내용을 숨김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.</a:t>
            </a:r>
            <a:r>
              <a:rPr lang="en-US" altLang="ko-KR" dirty="0" smtClean="0"/>
              <a:t>collapsing </a:t>
            </a:r>
            <a:r>
              <a:rPr lang="ko-KR" altLang="en-US" dirty="0" smtClean="0"/>
              <a:t>전환 </a:t>
            </a:r>
            <a:r>
              <a:rPr lang="ko-KR" altLang="en-US" dirty="0"/>
              <a:t>중에 </a:t>
            </a:r>
            <a:r>
              <a:rPr lang="ko-KR" altLang="en-US" dirty="0" smtClean="0"/>
              <a:t>적용 됨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.</a:t>
            </a:r>
            <a:r>
              <a:rPr lang="en-US" altLang="ko-KR" dirty="0" err="1" smtClean="0"/>
              <a:t>collapse.show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콘텐츠를</a:t>
            </a:r>
            <a:r>
              <a:rPr lang="ko-KR" altLang="en-US" dirty="0" smtClean="0"/>
              <a:t> 보여 줌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8" y="2368126"/>
            <a:ext cx="2306425" cy="498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46" y="2866172"/>
            <a:ext cx="4233544" cy="11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16001" y="4598875"/>
            <a:ext cx="46105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</a:t>
            </a:r>
            <a:r>
              <a:rPr lang="en-US" altLang="ko-KR" dirty="0" err="1"/>
              <a:t>getbootstrap.com</a:t>
            </a:r>
            <a:r>
              <a:rPr lang="en-US" altLang="ko-KR" dirty="0"/>
              <a:t>/docs/4.0/components/collapse/</a:t>
            </a:r>
            <a:endParaRPr lang="ko-KR" altLang="en-US" dirty="0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Bootstrap Examples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</a:t>
            </a:r>
            <a:r>
              <a:rPr lang="en-US" altLang="ko-KR" dirty="0" err="1"/>
              <a:t>getbootstrap.com</a:t>
            </a:r>
            <a:r>
              <a:rPr lang="en-US" altLang="ko-KR" dirty="0"/>
              <a:t>/docs/4.6/examples/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903078" y="1740746"/>
            <a:ext cx="7502629" cy="2932853"/>
            <a:chOff x="903078" y="1761067"/>
            <a:chExt cx="7280103" cy="2702560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078" y="1761067"/>
              <a:ext cx="3412657" cy="2702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1917" y="1761067"/>
              <a:ext cx="3631264" cy="2702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5313442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Bootstrap Examples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</a:t>
            </a:r>
            <a:r>
              <a:rPr lang="en-US" altLang="ko-KR" dirty="0" err="1"/>
              <a:t>getbootstrap.com</a:t>
            </a:r>
            <a:r>
              <a:rPr lang="en-US" altLang="ko-KR" dirty="0"/>
              <a:t>/docs/4.6/examples/checkout/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695" y="1700107"/>
            <a:ext cx="4645066" cy="321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627621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과정 실습</a:t>
            </a:r>
            <a:endParaRPr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부트스트랩 실습</a:t>
            </a:r>
            <a:endParaRPr dirty="0"/>
          </a:p>
        </p:txBody>
      </p:sp>
      <p:sp>
        <p:nvSpPr>
          <p:cNvPr id="366" name="Google Shape;366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ko-KR" altLang="en-US" dirty="0" smtClean="0"/>
              <a:t>지금 까지 배운 내용을 활용해서 개인 홈페이지를 구현 한다</a:t>
            </a:r>
            <a:r>
              <a:rPr lang="en-US" altLang="ko-KR" dirty="0" smtClean="0"/>
              <a:t>.</a:t>
            </a:r>
          </a:p>
          <a:p>
            <a:pPr marL="285750" indent="-285750">
              <a:spcAft>
                <a:spcPts val="1200"/>
              </a:spcAft>
            </a:pPr>
            <a:r>
              <a:rPr lang="ko-KR" altLang="en-US" dirty="0" smtClean="0"/>
              <a:t>구현 한 홈페이지를 </a:t>
            </a:r>
            <a:r>
              <a:rPr lang="ko-KR" altLang="en-US" dirty="0" err="1" smtClean="0"/>
              <a:t>구글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파이어베이스에</a:t>
            </a:r>
            <a:r>
              <a:rPr lang="ko-KR" altLang="en-US" dirty="0" smtClean="0"/>
              <a:t> 배포한다</a:t>
            </a:r>
            <a:r>
              <a:rPr lang="en-US" altLang="ko-KR" dirty="0" smtClean="0"/>
              <a:t>.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https://</a:t>
            </a:r>
            <a:r>
              <a:rPr lang="en-US" dirty="0" err="1"/>
              <a:t>firebase.google.com</a:t>
            </a:r>
            <a:r>
              <a:rPr lang="en-US" dirty="0" smtClean="0"/>
              <a:t>/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https://</a:t>
            </a:r>
            <a:r>
              <a:rPr lang="en-US" dirty="0" err="1"/>
              <a:t>lxxyeon.tistory.com</a:t>
            </a:r>
            <a:r>
              <a:rPr lang="en-US" dirty="0"/>
              <a:t>/38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 환경 구축</a:t>
            </a:r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0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Postman</a:t>
            </a:r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800" y="1835350"/>
            <a:ext cx="5708926" cy="308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네트워크</a:t>
            </a:r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6999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1) Protocol</a:t>
            </a:r>
            <a:endParaRPr/>
          </a:p>
          <a:p>
            <a:pPr marL="914400" lvl="1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TCP/IP</a:t>
            </a:r>
            <a:endParaRPr/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http</a:t>
            </a:r>
            <a:endParaRPr sz="1200"/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ftp</a:t>
            </a:r>
            <a:endParaRPr sz="1200"/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telnet</a:t>
            </a:r>
            <a:endParaRPr sz="1200"/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smtp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/>
          </a:p>
          <a:p>
            <a:pPr marL="269999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2) Client 및 Server</a:t>
            </a:r>
            <a:endParaRPr/>
          </a:p>
          <a:p>
            <a:pPr marL="914400" lvl="1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클라이언트의 서버요청</a:t>
            </a:r>
            <a:endParaRPr/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request</a:t>
            </a:r>
            <a:endParaRPr sz="1200"/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frontend</a:t>
            </a:r>
            <a:endParaRPr sz="12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요청 결과 전송</a:t>
            </a:r>
            <a:endParaRPr/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response</a:t>
            </a:r>
            <a:endParaRPr sz="1200"/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backend</a:t>
            </a:r>
            <a:endParaRPr sz="1200"/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사용자 입장에서 네트워크 건너편에 있음.</a:t>
            </a:r>
            <a:endParaRPr sz="1200"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0275" y="1361125"/>
            <a:ext cx="3885225" cy="29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263" y="1128700"/>
            <a:ext cx="6909474" cy="28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네트워크</a:t>
            </a:r>
            <a:endParaRPr dirty="0"/>
          </a:p>
        </p:txBody>
      </p:sp>
      <p:sp>
        <p:nvSpPr>
          <p:cNvPr id="120" name="Google Shape;120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웹 페이지</a:t>
            </a:r>
            <a:endParaRPr/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425" y="1961925"/>
            <a:ext cx="6405150" cy="230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웹 개발 (Full Stack)</a:t>
            </a:r>
            <a:endParaRPr/>
          </a:p>
        </p:txBody>
      </p:sp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47" y="1469200"/>
            <a:ext cx="5551749" cy="286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0800" y="1469200"/>
            <a:ext cx="1810262" cy="286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 dirty="0" smtClean="0"/>
              <a:t>웹 </a:t>
            </a:r>
            <a:r>
              <a:rPr lang="ko-KR" dirty="0"/>
              <a:t>표준 </a:t>
            </a:r>
            <a:r>
              <a:rPr lang="ko-KR" dirty="0" smtClean="0"/>
              <a:t>기술</a:t>
            </a:r>
            <a:endParaRPr dirty="0"/>
          </a:p>
        </p:txBody>
      </p:sp>
      <p:sp>
        <p:nvSpPr>
          <p:cNvPr id="183" name="Google Shape;183;p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sz="1600" b="0" dirty="0"/>
              <a:t>HTML5 주요 기능</a:t>
            </a:r>
            <a:endParaRPr sz="1600" b="0" dirty="0"/>
          </a:p>
          <a:p>
            <a:pPr marL="534988" lvl="1" indent="-177800" algn="l" rtl="0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</a:pPr>
            <a:r>
              <a:rPr lang="ko-KR" sz="1600" b="1" dirty="0"/>
              <a:t>멀티미디어 기능</a:t>
            </a:r>
            <a:endParaRPr sz="1600" b="1" dirty="0"/>
          </a:p>
          <a:p>
            <a:pPr marL="720725" lvl="2" indent="-185737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lang="ko-KR" dirty="0"/>
              <a:t>플러그인 도움 없이도 스스로 음악과 동영상을 재생</a:t>
            </a:r>
            <a:endParaRPr dirty="0"/>
          </a:p>
          <a:p>
            <a:pPr marL="720725" lvl="2" indent="-968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endParaRPr sz="1200" dirty="0"/>
          </a:p>
          <a:p>
            <a:pPr marL="720725" lvl="2" indent="-968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endParaRPr sz="1200" dirty="0"/>
          </a:p>
          <a:p>
            <a:pPr marL="534988" lvl="1" indent="-177800" algn="l" rtl="0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</a:pPr>
            <a:r>
              <a:rPr lang="ko-KR" sz="1600" b="1" dirty="0"/>
              <a:t>그래픽 기능</a:t>
            </a:r>
            <a:endParaRPr sz="1600" b="1" dirty="0"/>
          </a:p>
          <a:p>
            <a:pPr marL="720725" lvl="2" indent="-185737">
              <a:spcBef>
                <a:spcPts val="320"/>
              </a:spcBef>
              <a:buSzPts val="1600"/>
            </a:pPr>
            <a:r>
              <a:rPr lang="en-US" altLang="ko-KR" dirty="0"/>
              <a:t>2</a:t>
            </a:r>
            <a:r>
              <a:rPr lang="ko-KR" altLang="en-US" dirty="0"/>
              <a:t>차원 그래픽 구현</a:t>
            </a:r>
          </a:p>
          <a:p>
            <a:pPr marL="720725" lvl="3" indent="0">
              <a:spcBef>
                <a:spcPts val="280"/>
              </a:spcBef>
              <a:buSzPts val="1400"/>
              <a:buNone/>
            </a:pPr>
            <a:r>
              <a:rPr lang="en-US" altLang="ko-KR" b="1" dirty="0">
                <a:solidFill>
                  <a:srgbClr val="0070C0"/>
                </a:solidFill>
              </a:rPr>
              <a:t>1</a:t>
            </a:r>
            <a:r>
              <a:rPr lang="ko-KR" altLang="en-US" sz="1200" dirty="0"/>
              <a:t> </a:t>
            </a:r>
            <a:r>
              <a:rPr lang="en-US" altLang="ko-KR" sz="1200" dirty="0"/>
              <a:t>HTML </a:t>
            </a:r>
            <a:r>
              <a:rPr lang="ko-KR" altLang="en-US" sz="1200" dirty="0"/>
              <a:t>태그를 사용해 </a:t>
            </a:r>
            <a:r>
              <a:rPr lang="en-US" altLang="ko-KR" sz="1200" dirty="0"/>
              <a:t>2</a:t>
            </a:r>
            <a:r>
              <a:rPr lang="ko-KR" altLang="en-US" sz="1200" dirty="0"/>
              <a:t>차원 벡터 그래픽 구현</a:t>
            </a:r>
          </a:p>
          <a:p>
            <a:pPr marL="720725" lvl="3" indent="0">
              <a:spcBef>
                <a:spcPts val="280"/>
              </a:spcBef>
              <a:buSzPts val="1400"/>
              <a:buNone/>
            </a:pPr>
            <a:r>
              <a:rPr lang="en-US" altLang="ko-KR" b="1" dirty="0">
                <a:solidFill>
                  <a:srgbClr val="0070C0"/>
                </a:solidFill>
              </a:rPr>
              <a:t>2</a:t>
            </a:r>
            <a:r>
              <a:rPr lang="ko-KR" altLang="en-US" sz="1200" dirty="0"/>
              <a:t>  자바스크립트 캔버스를 사용해 </a:t>
            </a:r>
            <a:r>
              <a:rPr lang="en-US" altLang="ko-KR" sz="1200" dirty="0"/>
              <a:t>2</a:t>
            </a:r>
            <a:r>
              <a:rPr lang="ko-KR" altLang="en-US" sz="1200" dirty="0"/>
              <a:t>차원 </a:t>
            </a:r>
            <a:r>
              <a:rPr lang="ko-KR" altLang="en-US" sz="1200" dirty="0" err="1"/>
              <a:t>래스터</a:t>
            </a:r>
            <a:r>
              <a:rPr lang="ko-KR" altLang="en-US" sz="1200" dirty="0"/>
              <a:t> 그래픽 구현</a:t>
            </a:r>
          </a:p>
          <a:p>
            <a:pPr marL="720725" lvl="2" indent="-185737">
              <a:spcBef>
                <a:spcPts val="320"/>
              </a:spcBef>
              <a:buSzPts val="1600"/>
            </a:pPr>
            <a:r>
              <a:rPr lang="en-US" altLang="ko-KR" dirty="0"/>
              <a:t>3</a:t>
            </a:r>
            <a:r>
              <a:rPr lang="ko-KR" altLang="en-US" dirty="0"/>
              <a:t>차원 그래픽 구현</a:t>
            </a:r>
          </a:p>
          <a:p>
            <a:pPr marL="720725" lvl="3" indent="0">
              <a:spcBef>
                <a:spcPts val="280"/>
              </a:spcBef>
              <a:buSzPts val="1400"/>
              <a:buNone/>
            </a:pPr>
            <a:r>
              <a:rPr lang="en-US" altLang="ko-KR" b="1" dirty="0">
                <a:solidFill>
                  <a:srgbClr val="0070C0"/>
                </a:solidFill>
              </a:rPr>
              <a:t>1</a:t>
            </a:r>
            <a:r>
              <a:rPr lang="ko-KR" altLang="en-US" sz="1200" dirty="0"/>
              <a:t> </a:t>
            </a:r>
            <a:r>
              <a:rPr lang="en-US" altLang="ko-KR" sz="1200" dirty="0"/>
              <a:t>CSS3</a:t>
            </a:r>
            <a:r>
              <a:rPr lang="ko-KR" altLang="en-US" sz="1200" dirty="0"/>
              <a:t>를 사용해 </a:t>
            </a:r>
            <a:r>
              <a:rPr lang="en-US" altLang="ko-KR" sz="1200" dirty="0"/>
              <a:t>3</a:t>
            </a:r>
            <a:r>
              <a:rPr lang="ko-KR" altLang="en-US" sz="1200" dirty="0"/>
              <a:t>차원 그래픽 구현</a:t>
            </a:r>
          </a:p>
          <a:p>
            <a:pPr marL="720725" lvl="3" indent="0">
              <a:spcBef>
                <a:spcPts val="280"/>
              </a:spcBef>
              <a:buSzPts val="1400"/>
              <a:buNone/>
            </a:pPr>
            <a:r>
              <a:rPr lang="en-US" altLang="ko-KR" b="1" dirty="0">
                <a:solidFill>
                  <a:srgbClr val="0070C0"/>
                </a:solidFill>
              </a:rPr>
              <a:t>2</a:t>
            </a:r>
            <a:r>
              <a:rPr lang="ko-KR" altLang="en-US" sz="1200" dirty="0"/>
              <a:t> 자바스크립트 </a:t>
            </a:r>
            <a:r>
              <a:rPr lang="en-US" altLang="ko-KR" sz="1200" dirty="0" err="1"/>
              <a:t>WebGL</a:t>
            </a:r>
            <a:r>
              <a:rPr lang="ko-KR" altLang="en-US" sz="1200" dirty="0"/>
              <a:t>을 사용해 </a:t>
            </a:r>
            <a:r>
              <a:rPr lang="en-US" altLang="ko-KR" sz="1200" dirty="0"/>
              <a:t>3</a:t>
            </a:r>
            <a:r>
              <a:rPr lang="ko-KR" altLang="en-US" sz="1200" dirty="0"/>
              <a:t>차원 그래픽 구현</a:t>
            </a:r>
          </a:p>
        </p:txBody>
      </p:sp>
    </p:spTree>
    <p:extLst>
      <p:ext uri="{BB962C8B-B14F-4D97-AF65-F5344CB8AC3E}">
        <p14:creationId xmlns:p14="http://schemas.microsoft.com/office/powerpoint/2010/main" val="2137563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 dirty="0"/>
              <a:t>04 웹 표준 기술과 HTML5 주요 기능</a:t>
            </a:r>
            <a:endParaRPr dirty="0"/>
          </a:p>
        </p:txBody>
      </p:sp>
      <p:sp>
        <p:nvSpPr>
          <p:cNvPr id="189" name="Google Shape;189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b="0" dirty="0"/>
              <a:t>CSS3를 사용해 3차원 그래픽을 구현한 </a:t>
            </a:r>
            <a:r>
              <a:rPr lang="ko-KR" b="0" dirty="0" smtClean="0"/>
              <a:t>예</a:t>
            </a:r>
            <a:endParaRPr b="0" dirty="0"/>
          </a:p>
        </p:txBody>
      </p:sp>
      <p:pic>
        <p:nvPicPr>
          <p:cNvPr id="6" name="Google Shape;19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1553" y="1706874"/>
            <a:ext cx="3808547" cy="2189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91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8220" y="2686988"/>
            <a:ext cx="3710940" cy="21286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4286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 dirty="0" smtClean="0"/>
              <a:t>웹 </a:t>
            </a:r>
            <a:r>
              <a:rPr lang="ko-KR" dirty="0"/>
              <a:t>표준 </a:t>
            </a:r>
            <a:r>
              <a:rPr lang="ko-KR" dirty="0" smtClean="0"/>
              <a:t>기술</a:t>
            </a:r>
            <a:endParaRPr dirty="0"/>
          </a:p>
        </p:txBody>
      </p:sp>
      <p:sp>
        <p:nvSpPr>
          <p:cNvPr id="197" name="Google Shape;197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62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b="0"/>
              <a:t>HTML5 주요 기능</a:t>
            </a:r>
            <a:endParaRPr b="0"/>
          </a:p>
          <a:p>
            <a:pPr marL="534988" lvl="1" indent="-177800" algn="l" rtl="0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</a:pPr>
            <a:r>
              <a:rPr lang="ko-KR" sz="1800" b="1"/>
              <a:t>통신 기능</a:t>
            </a:r>
            <a:endParaRPr sz="1800" b="1"/>
          </a:p>
          <a:p>
            <a:pPr marL="720725" lvl="2" indent="-185737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lang="ko-KR" sz="1600" b="0"/>
              <a:t>서버와 실시간으로 쌍방향 통신을 수행</a:t>
            </a:r>
            <a:endParaRPr sz="1600" b="0"/>
          </a:p>
          <a:p>
            <a:pPr marL="720725" lvl="2" indent="-185737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lang="ko-KR" sz="1600"/>
              <a:t>웹에서 실시간 채팅, 다수의 사람과 온라인 게임, 고객 센터 문의-답변 가능</a:t>
            </a:r>
            <a:endParaRPr sz="1600" b="0"/>
          </a:p>
          <a:p>
            <a:pPr marL="355600" lvl="0" indent="-63818" algn="l" rtl="0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rgbClr val="205867"/>
              </a:buClr>
              <a:buSzPts val="3120"/>
              <a:buFont typeface="Noto Sans Symbols"/>
              <a:buNone/>
            </a:pPr>
            <a:endParaRPr sz="2400"/>
          </a:p>
        </p:txBody>
      </p:sp>
      <p:pic>
        <p:nvPicPr>
          <p:cNvPr id="198" name="Google Shape;19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7760" y="2781300"/>
            <a:ext cx="4746456" cy="22033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88906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 dirty="0" smtClean="0"/>
              <a:t>웹 </a:t>
            </a:r>
            <a:r>
              <a:rPr lang="ko-KR" dirty="0"/>
              <a:t>표준 </a:t>
            </a:r>
            <a:r>
              <a:rPr lang="ko-KR" dirty="0" smtClean="0"/>
              <a:t>기술</a:t>
            </a:r>
            <a:endParaRPr dirty="0"/>
          </a:p>
        </p:txBody>
      </p:sp>
      <p:sp>
        <p:nvSpPr>
          <p:cNvPr id="204" name="Google Shape;204;p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b="0" dirty="0"/>
              <a:t>HTML5 주요 기능</a:t>
            </a:r>
            <a:endParaRPr b="0" dirty="0"/>
          </a:p>
          <a:p>
            <a:pPr marL="534988" lvl="1" indent="-177800" algn="l" rtl="0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</a:pPr>
            <a:r>
              <a:rPr lang="ko-KR" sz="1800" b="1" dirty="0"/>
              <a:t>장치 접근</a:t>
            </a:r>
            <a:endParaRPr sz="1800" b="1" dirty="0"/>
          </a:p>
          <a:p>
            <a:pPr marL="720725" lvl="2" indent="-185737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lang="ko-KR" sz="1600" dirty="0"/>
              <a:t>장치에 접근해 정보와 기능을 사용 </a:t>
            </a:r>
            <a:endParaRPr sz="1600" dirty="0"/>
          </a:p>
          <a:p>
            <a:pPr marL="720725" lvl="2" indent="-185737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lang="ko-KR" sz="1600" dirty="0"/>
              <a:t>예) 배터리 잔량, 현재 위치, </a:t>
            </a:r>
            <a:r>
              <a:rPr lang="ko-KR" sz="1600" dirty="0" err="1"/>
              <a:t>알람</a:t>
            </a:r>
            <a:r>
              <a:rPr lang="ko-KR" sz="1600" dirty="0"/>
              <a:t>, </a:t>
            </a:r>
            <a:r>
              <a:rPr lang="ko-KR" sz="1600" dirty="0" err="1"/>
              <a:t>스마트폰</a:t>
            </a:r>
            <a:r>
              <a:rPr lang="ko-KR" sz="1600" dirty="0"/>
              <a:t> GPS로 현재 위치 </a:t>
            </a:r>
            <a:r>
              <a:rPr lang="ko-KR" sz="1600" dirty="0" smtClean="0"/>
              <a:t>확인</a:t>
            </a:r>
            <a:endParaRPr lang="en-US" altLang="ko-KR" sz="1600" dirty="0" smtClean="0"/>
          </a:p>
          <a:p>
            <a:pPr marL="720725" lvl="2" indent="-185737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endParaRPr sz="1600" dirty="0"/>
          </a:p>
          <a:p>
            <a:pPr marL="534988" lvl="1" indent="-177800" algn="l" rtl="0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</a:pPr>
            <a:r>
              <a:rPr lang="ko-KR" sz="1800" b="1" dirty="0"/>
              <a:t>오프라인 및 저장소</a:t>
            </a:r>
            <a:endParaRPr sz="1800" b="1" dirty="0"/>
          </a:p>
          <a:p>
            <a:pPr marL="720725" lvl="2" indent="-185737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lang="ko-KR" sz="1600" dirty="0"/>
              <a:t>인터넷이 연결되지 않은 상태에서도 응용 프로그램을 </a:t>
            </a:r>
            <a:r>
              <a:rPr lang="ko-KR" sz="1600" dirty="0" smtClean="0"/>
              <a:t>동작</a:t>
            </a:r>
            <a:r>
              <a:rPr lang="en-US" altLang="ko-KR" sz="1600" dirty="0" smtClean="0"/>
              <a:t> </a:t>
            </a:r>
            <a:r>
              <a:rPr lang="ko-KR" sz="1600" dirty="0" smtClean="0"/>
              <a:t>가능</a:t>
            </a:r>
            <a:endParaRPr sz="1600" dirty="0"/>
          </a:p>
          <a:p>
            <a:pPr marL="534987" lvl="2" indent="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en-US" altLang="ko-KR" sz="1600" dirty="0" smtClean="0"/>
              <a:t>   </a:t>
            </a:r>
            <a:r>
              <a:rPr lang="ko-KR" sz="1600" dirty="0" smtClean="0"/>
              <a:t>HTML5</a:t>
            </a:r>
            <a:r>
              <a:rPr lang="ko-KR" sz="1600" dirty="0"/>
              <a:t>를 응용 프로그램의 중심으로 사용하는 운영체제 등장</a:t>
            </a:r>
            <a:endParaRPr sz="1600" dirty="0"/>
          </a:p>
          <a:p>
            <a:pPr marL="720725" lvl="2" indent="-84137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39096625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 dirty="0" smtClean="0"/>
              <a:t>웹 </a:t>
            </a:r>
            <a:r>
              <a:rPr lang="ko-KR" dirty="0"/>
              <a:t>표준 </a:t>
            </a:r>
            <a:r>
              <a:rPr lang="ko-KR" dirty="0" smtClean="0"/>
              <a:t>기술</a:t>
            </a:r>
            <a:endParaRPr dirty="0"/>
          </a:p>
        </p:txBody>
      </p:sp>
      <p:sp>
        <p:nvSpPr>
          <p:cNvPr id="211" name="Google Shape;211;p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sz="1400" b="0" dirty="0"/>
              <a:t>HTML5 주요 기능</a:t>
            </a:r>
            <a:endParaRPr sz="1400" b="0" dirty="0"/>
          </a:p>
          <a:p>
            <a:pPr marL="534988" lvl="1" indent="-177800" algn="l" rtl="0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</a:pPr>
            <a:r>
              <a:rPr lang="ko-KR" b="1" dirty="0" err="1"/>
              <a:t>시맨틱</a:t>
            </a:r>
            <a:endParaRPr b="1" dirty="0"/>
          </a:p>
          <a:p>
            <a:pPr marL="720725" lvl="2" indent="-185737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•"/>
            </a:pPr>
            <a:r>
              <a:rPr lang="ko-KR" sz="1200" dirty="0"/>
              <a:t>검색 엔진 같은 프로그램이 정보를 분석, 자료를 검색 및 처리해서 제공하는 지능형 웹</a:t>
            </a:r>
            <a:endParaRPr sz="1200" dirty="0"/>
          </a:p>
          <a:p>
            <a:pPr marL="720725" lvl="2" indent="-84137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sz="1200" dirty="0"/>
          </a:p>
          <a:p>
            <a:pPr marL="534988" lvl="1" indent="-177800" algn="l" rtl="0">
              <a:lnSpc>
                <a:spcPct val="130000"/>
              </a:lnSpc>
              <a:spcBef>
                <a:spcPts val="560"/>
              </a:spcBef>
              <a:spcAft>
                <a:spcPts val="0"/>
              </a:spcAft>
              <a:buSzPts val="1800"/>
              <a:buChar char="▪"/>
            </a:pPr>
            <a:r>
              <a:rPr lang="ko-KR" b="1" dirty="0"/>
              <a:t>CSS3 스타일시트</a:t>
            </a:r>
            <a:endParaRPr b="1" dirty="0"/>
          </a:p>
          <a:p>
            <a:pPr marL="720725" lvl="2" indent="-185737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lang="ko-KR" sz="1200" dirty="0"/>
              <a:t>CSS3 스타일시트를 사용하면 3차원 변환과 애니메이션 효과 적용 가능</a:t>
            </a:r>
            <a:endParaRPr sz="1200" dirty="0"/>
          </a:p>
          <a:p>
            <a:pPr marL="720725" lvl="2" indent="-968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endParaRPr sz="1100" b="1" dirty="0"/>
          </a:p>
          <a:p>
            <a:pPr marL="534988" lvl="1" indent="-177800" algn="l" rtl="0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</a:pPr>
            <a:r>
              <a:rPr lang="ko-KR" b="1" dirty="0"/>
              <a:t>웹의 성능 극대화 및 통합</a:t>
            </a:r>
            <a:endParaRPr b="1" dirty="0"/>
          </a:p>
          <a:p>
            <a:pPr marL="720725" lvl="2" indent="-185737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lang="ko-KR" sz="1200" dirty="0"/>
              <a:t>HTML5의 추가 기능으로 기존에 이용하던 웹의 성능을 극대화할 수 있음</a:t>
            </a:r>
            <a:endParaRPr sz="1200" dirty="0"/>
          </a:p>
          <a:p>
            <a:pPr marL="720725" lvl="2" indent="-185737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•"/>
            </a:pPr>
            <a:r>
              <a:rPr lang="ko-KR" sz="1200" dirty="0"/>
              <a:t>웹 </a:t>
            </a:r>
            <a:r>
              <a:rPr lang="ko-KR" sz="1200" dirty="0" err="1"/>
              <a:t>워커를</a:t>
            </a:r>
            <a:r>
              <a:rPr lang="ko-KR" sz="1200" dirty="0"/>
              <a:t> 이용하면 사용자 화면을 멈추지 않으면서 연산 도 처리 가능</a:t>
            </a:r>
            <a:endParaRPr sz="1200" dirty="0"/>
          </a:p>
          <a:p>
            <a:pPr marL="720725" lvl="2" indent="-185737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•"/>
            </a:pPr>
            <a:r>
              <a:rPr lang="ko-KR" sz="1200" dirty="0"/>
              <a:t>HTML5 표준을 적용한 웹 브라우저를 사용해 간단한 워드 작업이나 </a:t>
            </a:r>
            <a:r>
              <a:rPr lang="ko-KR" sz="1200" dirty="0" smtClean="0"/>
              <a:t>게임</a:t>
            </a:r>
            <a:r>
              <a:rPr lang="en-US" altLang="ko-KR" sz="1200" dirty="0" smtClean="0"/>
              <a:t> </a:t>
            </a:r>
            <a:r>
              <a:rPr lang="ko-KR" sz="1200" dirty="0" smtClean="0"/>
              <a:t>가능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79330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웹 프로그래밍</a:t>
            </a:r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HTML</a:t>
            </a:r>
            <a:endParaRPr/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5585" y="1725532"/>
            <a:ext cx="6404455" cy="3097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웹프로그래밍</a:t>
            </a:r>
            <a:endParaRPr/>
          </a:p>
        </p:txBody>
      </p:sp>
      <p:sp>
        <p:nvSpPr>
          <p:cNvPr id="148" name="Google Shape;148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HTML5</a:t>
            </a:r>
            <a:endParaRPr/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5275" y="1968575"/>
            <a:ext cx="2988651" cy="210365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/>
        </p:nvSpPr>
        <p:spPr>
          <a:xfrm>
            <a:off x="682375" y="1869900"/>
            <a:ext cx="44223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ko" sz="1200">
                <a:solidFill>
                  <a:schemeClr val="dk2"/>
                </a:solidFill>
              </a:rPr>
              <a:t>장치 간 접근이 가능하여 카메라, 동작센서 등의 H/W 기능을 웹에서 직접 제어</a:t>
            </a:r>
            <a:endParaRPr sz="1200">
              <a:solidFill>
                <a:schemeClr val="dk2"/>
              </a:solidFill>
            </a:endParaRPr>
          </a:p>
          <a:p>
            <a:pPr marL="457200" lvl="0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ko" sz="1200">
                <a:solidFill>
                  <a:schemeClr val="dk2"/>
                </a:solidFill>
              </a:rPr>
              <a:t>웹(클라이언트)에서 서버 측과 직접적인 양방향 통신 가능하고, 3D나 그래픽 및 효과 기능을 지원</a:t>
            </a:r>
            <a:endParaRPr sz="1200">
              <a:solidFill>
                <a:schemeClr val="dk2"/>
              </a:solidFill>
            </a:endParaRPr>
          </a:p>
          <a:p>
            <a:pPr marL="457200" lvl="0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ko" sz="1200">
                <a:solidFill>
                  <a:schemeClr val="dk2"/>
                </a:solidFill>
              </a:rPr>
              <a:t>CSS3을 통해서 글씨체, 색상, 배경 등 다양한 스타일 및 이펙트 기능 제공하고, 비디오 및 오디오 기능을 자체적으로 지원</a:t>
            </a:r>
            <a:endParaRPr sz="1200">
              <a:solidFill>
                <a:schemeClr val="dk2"/>
              </a:solidFill>
            </a:endParaRPr>
          </a:p>
          <a:p>
            <a:pPr marL="457200" lvl="0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ko" sz="1200">
                <a:solidFill>
                  <a:schemeClr val="dk2"/>
                </a:solidFill>
              </a:rPr>
              <a:t>네트워크가 지원되지 못하는 환경에서도 웹 이용을 가능하게 하고, GPS 없이도 단말기의 지리적인 위치 정보를 제공하며, 웹 자료에 의미를 부여하여 사용자 의도에 맞는 맞춤형 검색을 제공</a:t>
            </a:r>
            <a:endParaRPr sz="12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810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 dirty="0"/>
              <a:t>웹 프로그래밍</a:t>
            </a:r>
            <a:endParaRPr dirty="0"/>
          </a:p>
        </p:txBody>
      </p:sp>
      <p:sp>
        <p:nvSpPr>
          <p:cNvPr id="134" name="Google Shape;134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CSS (Cascading Style Sheets)</a:t>
            </a:r>
            <a:endParaRPr/>
          </a:p>
        </p:txBody>
      </p:sp>
      <p:sp>
        <p:nvSpPr>
          <p:cNvPr id="135" name="Google Shape;135;p25"/>
          <p:cNvSpPr txBox="1"/>
          <p:nvPr/>
        </p:nvSpPr>
        <p:spPr>
          <a:xfrm>
            <a:off x="873350" y="1769850"/>
            <a:ext cx="5508600" cy="16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ko" dirty="0">
                <a:solidFill>
                  <a:schemeClr val="dk2"/>
                </a:solidFill>
              </a:rPr>
              <a:t>웹페이지를 장식하는 프로그래밍 언어</a:t>
            </a:r>
            <a:endParaRPr dirty="0"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ko" dirty="0">
                <a:solidFill>
                  <a:schemeClr val="dk2"/>
                </a:solidFill>
              </a:rPr>
              <a:t>HTML과 함께 사용</a:t>
            </a:r>
            <a:endParaRPr dirty="0"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ko" dirty="0">
                <a:solidFill>
                  <a:schemeClr val="dk2"/>
                </a:solidFill>
              </a:rPr>
              <a:t>글자체와 색상, 배경색 등을 변경하거나 글자의 크기를 조절하기도 하고, 글과 그림의 위치와 관련된 문서의 스타일을 지정하는 언어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4300" y="152400"/>
            <a:ext cx="565539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2400"/>
            </a:pPr>
            <a:r>
              <a:rPr lang="ko" altLang="ko-KR" dirty="0"/>
              <a:t>웹 프로그래밍</a:t>
            </a:r>
            <a:endParaRPr dirty="0"/>
          </a:p>
        </p:txBody>
      </p:sp>
      <p:sp>
        <p:nvSpPr>
          <p:cNvPr id="175" name="Google Shape;175;p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sz="1400" b="0" dirty="0"/>
              <a:t>CSS </a:t>
            </a:r>
            <a:r>
              <a:rPr lang="ko-KR" sz="1400" b="0" baseline="30000" dirty="0"/>
              <a:t>Cascading Style Sheets</a:t>
            </a:r>
            <a:r>
              <a:rPr lang="ko-KR" sz="1400" b="0" dirty="0"/>
              <a:t> </a:t>
            </a:r>
            <a:endParaRPr sz="1400"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sz="1100" b="0" dirty="0"/>
              <a:t>HTML 페이지에 스타일을 지정하는 스타일시트를 작성할 때 사용하는 언어</a:t>
            </a:r>
            <a:endParaRPr sz="1100" b="0"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sz="1100" dirty="0"/>
              <a:t>현대 웹 페이지에서 매우 중요한 역할 수행</a:t>
            </a:r>
            <a:endParaRPr sz="1100"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1100" baseline="30000"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1100" baseline="30000"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1100" baseline="30000"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1100" baseline="30000"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1100" baseline="30000"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1100" baseline="30000"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1100" baseline="30000"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1100" baseline="30000"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sz="1400" b="0" dirty="0"/>
          </a:p>
          <a:p>
            <a:pPr marL="355600" lvl="0" indent="-2619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sz="1400" b="0" dirty="0"/>
              <a:t>자바스크립트</a:t>
            </a:r>
            <a:endParaRPr sz="1400" b="0"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sz="1100" dirty="0"/>
              <a:t>표준 명칭: ECMAScript</a:t>
            </a:r>
            <a:endParaRPr sz="1100"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sz="1100" dirty="0"/>
              <a:t>HTML 페이지에서 사용자 반응 등을 처리하는 스크립트를 작성하는 언어</a:t>
            </a:r>
            <a:endParaRPr sz="1100"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sz="1100" dirty="0"/>
              <a:t>클라이언트 웹 개발을 하기 위해 만들었지만, 현대에는 서버는 물론 로봇 개발에도 사용</a:t>
            </a:r>
            <a:endParaRPr sz="1100"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1100" baseline="30000" dirty="0"/>
          </a:p>
        </p:txBody>
      </p:sp>
      <p:pic>
        <p:nvPicPr>
          <p:cNvPr id="176" name="Google Shape;17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46562" y="2148688"/>
            <a:ext cx="4470618" cy="1837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8464" y="2148688"/>
            <a:ext cx="2378136" cy="1097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9113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2400"/>
            </a:pPr>
            <a:r>
              <a:rPr lang="ko" altLang="ko-KR" dirty="0"/>
              <a:t>웹 프로그래밍</a:t>
            </a:r>
            <a:endParaRPr dirty="0"/>
          </a:p>
        </p:txBody>
      </p:sp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스타일시트 작성과 실행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내부 스타일 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 b="0"/>
              <a:t>HTML 페이지 내부에서 style 태그를 사용해 스타일시트를 직접 입력</a:t>
            </a:r>
            <a:endParaRPr b="0"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스타일시트가 짧은 경우</a:t>
            </a:r>
            <a:endParaRPr/>
          </a:p>
          <a:p>
            <a:pPr marL="720725" lvl="2" indent="-968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0"/>
              <a:t>외부 스타일</a:t>
            </a:r>
            <a:endParaRPr b="0"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스타일시트를 별도로 생성하고 link 태그의 href 속성을 사용해 불러옴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협업 업무나 프로젝트의 규모가 클 경우 사용</a:t>
            </a:r>
            <a:endParaRPr/>
          </a:p>
          <a:p>
            <a:pPr marL="720725" lvl="2" indent="-96837" algn="l" rtl="0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720725" lvl="2" indent="-96837" algn="l" rtl="0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75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2400"/>
            </a:pPr>
            <a:r>
              <a:rPr lang="ko" altLang="ko-KR" dirty="0"/>
              <a:t>웹 프로그래밍</a:t>
            </a:r>
            <a:endParaRPr dirty="0"/>
          </a:p>
        </p:txBody>
      </p:sp>
      <p:sp>
        <p:nvSpPr>
          <p:cNvPr id="156" name="Google Shape;156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 dirty="0" smtClean="0"/>
              <a:t>내부 </a:t>
            </a:r>
            <a:r>
              <a:rPr lang="ko-KR" dirty="0"/>
              <a:t>스타일시트 작성과 실행												     			</a:t>
            </a: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dirty="0"/>
          </a:p>
        </p:txBody>
      </p:sp>
      <p:pic>
        <p:nvPicPr>
          <p:cNvPr id="158" name="Google Shape;158;p21" descr="C:\Users\acauser2\Desktop\강의교안 작업\fig_4455\ch02_샘플\코드 2-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3460" y="1706880"/>
            <a:ext cx="6256020" cy="3170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360" y="3412448"/>
            <a:ext cx="3956346" cy="14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7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2400"/>
            </a:pPr>
            <a:r>
              <a:rPr lang="ko" altLang="ko-KR" dirty="0"/>
              <a:t>웹 프로그래밍</a:t>
            </a:r>
            <a:endParaRPr dirty="0"/>
          </a:p>
        </p:txBody>
      </p:sp>
      <p:sp>
        <p:nvSpPr>
          <p:cNvPr id="165" name="Google Shape;165;p2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 dirty="0" smtClean="0"/>
              <a:t>외부 </a:t>
            </a:r>
            <a:r>
              <a:rPr lang="ko-KR" dirty="0"/>
              <a:t>스타일시트 작성과 실행												     			</a:t>
            </a: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dirty="0"/>
          </a:p>
        </p:txBody>
      </p:sp>
      <p:grpSp>
        <p:nvGrpSpPr>
          <p:cNvPr id="3" name="그룹 2"/>
          <p:cNvGrpSpPr/>
          <p:nvPr/>
        </p:nvGrpSpPr>
        <p:grpSpPr>
          <a:xfrm>
            <a:off x="751630" y="1600200"/>
            <a:ext cx="6020355" cy="3337560"/>
            <a:chOff x="503770" y="1059583"/>
            <a:chExt cx="8282936" cy="3774169"/>
          </a:xfrm>
        </p:grpSpPr>
        <p:pic>
          <p:nvPicPr>
            <p:cNvPr id="167" name="Google Shape;167;p2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3770" y="1059583"/>
              <a:ext cx="8058150" cy="13390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22" descr="C:\Users\acauser2\Desktop\강의교안 작업\fig_4455\ch02_샘플\코드 2-4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48350" y="2247714"/>
              <a:ext cx="8029575" cy="25860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11880" y="1851471"/>
              <a:ext cx="4674826" cy="1465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88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웹 프로그래밍</a:t>
            </a:r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자바 스크립트</a:t>
            </a:r>
            <a:endParaRPr/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312" y="1727925"/>
            <a:ext cx="5475375" cy="303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2400"/>
            </a:pPr>
            <a:r>
              <a:rPr lang="ko" altLang="ko-KR" dirty="0"/>
              <a:t>웹 프로그래밍</a:t>
            </a:r>
            <a:endParaRPr dirty="0"/>
          </a:p>
        </p:txBody>
      </p:sp>
      <p:sp>
        <p:nvSpPr>
          <p:cNvPr id="175" name="Google Shape;175;p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자바스크립트 작성과 실행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내부 자바스크립트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&lt;script&gt; 태그를 사용해 HTML 페이지 내부에 코드 작성</a:t>
            </a:r>
            <a:endParaRPr/>
          </a:p>
          <a:p>
            <a:pPr marL="720725" lvl="2" indent="-96837" algn="l" rtl="0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720725" lvl="2" indent="-968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외부 자바스크립트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&lt;script&gt; 태그의 src 속성에 파일 경로를 입력해 HTML 페이지로 불러옴</a:t>
            </a:r>
            <a:endParaRPr/>
          </a:p>
          <a:p>
            <a:pPr marL="720725" lvl="2" indent="-96837" algn="l" rtl="0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720725" lvl="2" indent="-96837" algn="l" rtl="0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300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2400"/>
            </a:pPr>
            <a:r>
              <a:rPr lang="ko" altLang="ko-KR" dirty="0"/>
              <a:t>웹 프로그래밍</a:t>
            </a:r>
            <a:endParaRPr dirty="0"/>
          </a:p>
        </p:txBody>
      </p:sp>
      <p:sp>
        <p:nvSpPr>
          <p:cNvPr id="181" name="Google Shape;181;p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dirty="0" smtClean="0"/>
              <a:t>내부 </a:t>
            </a:r>
            <a:r>
              <a:rPr lang="ko-KR" dirty="0"/>
              <a:t>자바스크립트 작성과 실행</a:t>
            </a:r>
            <a:endParaRPr dirty="0"/>
          </a:p>
          <a:p>
            <a:pPr marL="93662" lvl="0" indent="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600"/>
              <a:buNone/>
            </a:pPr>
            <a:r>
              <a:rPr lang="ko-KR" dirty="0"/>
              <a:t>										     			</a:t>
            </a: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600"/>
              <a:buNone/>
            </a:pPr>
            <a:endParaRPr dirty="0"/>
          </a:p>
        </p:txBody>
      </p:sp>
      <p:pic>
        <p:nvPicPr>
          <p:cNvPr id="183" name="Google Shape;183;p24" descr="C:\Users\acauser2\Desktop\강의교안 작업\fig_4455\ch02_샘플\코드 2-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3556" y="1671846"/>
            <a:ext cx="5862024" cy="286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7279" y="3574030"/>
            <a:ext cx="3834427" cy="124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30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5" descr="C:\Users\acauser2\Desktop\강의교안 작업\fig_4455\ch02_샘플\코드 2-7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613" y="2491739"/>
            <a:ext cx="6607787" cy="227076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2400"/>
            </a:pPr>
            <a:r>
              <a:rPr lang="ko" altLang="ko-KR" dirty="0"/>
              <a:t>웹 프로그래밍</a:t>
            </a:r>
            <a:endParaRPr dirty="0"/>
          </a:p>
        </p:txBody>
      </p:sp>
      <p:sp>
        <p:nvSpPr>
          <p:cNvPr id="191" name="Google Shape;191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dirty="0" smtClean="0"/>
              <a:t>외부 </a:t>
            </a:r>
            <a:r>
              <a:rPr lang="ko-KR" dirty="0"/>
              <a:t>자바스크립트 작성과 실행</a:t>
            </a:r>
            <a:endParaRPr dirty="0"/>
          </a:p>
          <a:p>
            <a:pPr marL="93662" lvl="0" indent="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600"/>
              <a:buNone/>
            </a:pPr>
            <a:r>
              <a:rPr lang="ko-KR" dirty="0"/>
              <a:t>										     			</a:t>
            </a: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600"/>
              <a:buNone/>
            </a:pPr>
            <a:endParaRPr dirty="0"/>
          </a:p>
        </p:txBody>
      </p:sp>
      <p:pic>
        <p:nvPicPr>
          <p:cNvPr id="194" name="Google Shape;194;p25" descr="C:\Users\acauser2\Desktop\강의교안 작업\fig_4455\ch02_샘플\코드 2-6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3613" y="1581625"/>
            <a:ext cx="7369788" cy="658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0" y="3627119"/>
            <a:ext cx="4046220" cy="126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5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 dirty="0" smtClean="0"/>
              <a:t>오류와 </a:t>
            </a:r>
            <a:r>
              <a:rPr lang="ko-KR" dirty="0"/>
              <a:t>검증</a:t>
            </a:r>
            <a:endParaRPr dirty="0"/>
          </a:p>
        </p:txBody>
      </p:sp>
      <p:sp>
        <p:nvSpPr>
          <p:cNvPr id="200" name="Google Shape;200;p2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검사를 이용한 오류 확인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버그</a:t>
            </a:r>
            <a:r>
              <a:rPr lang="ko-KR" baseline="30000"/>
              <a:t>Bug</a:t>
            </a:r>
            <a:r>
              <a:rPr lang="ko-KR"/>
              <a:t> : 프로그램이 원하지 않는 방향으로 동작하는 것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디버그</a:t>
            </a:r>
            <a:r>
              <a:rPr lang="ko-KR" baseline="30000"/>
              <a:t>Debug</a:t>
            </a:r>
            <a:r>
              <a:rPr lang="ko-KR"/>
              <a:t> : 버그를 잡는(수정하는) 행위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웹 브라우저 검사 기능으로 디버그 수행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크롬을 열고 [F12] 또는 [Ctrl] + [Shift] + [I] 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웹 페이지에서 마우스 오른쪽 버튼 클릭해 [검사] 메뉴</a:t>
            </a:r>
            <a:endParaRPr/>
          </a:p>
        </p:txBody>
      </p:sp>
      <p:pic>
        <p:nvPicPr>
          <p:cNvPr id="201" name="Google Shape;201;p26" descr="C:\Users\acauser2\Desktop\강의교안 작업\fig_4455\ch02_샘플\그림 2-8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40680" y="2964180"/>
            <a:ext cx="3482340" cy="19500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76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 dirty="0" smtClean="0"/>
              <a:t>오류와 </a:t>
            </a:r>
            <a:r>
              <a:rPr lang="ko-KR" dirty="0"/>
              <a:t>검증</a:t>
            </a:r>
            <a:endParaRPr dirty="0"/>
          </a:p>
        </p:txBody>
      </p:sp>
      <p:sp>
        <p:nvSpPr>
          <p:cNvPr id="207" name="Google Shape;207;p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dirty="0"/>
              <a:t>검사를 이용한 오류 확인</a:t>
            </a:r>
            <a:endParaRPr dirty="0"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 dirty="0"/>
              <a:t>[Elements] 탭 : 현재 HTML 페이지의 계층 구조를 보여줌. 태그 스타일 파악</a:t>
            </a:r>
            <a:endParaRPr dirty="0"/>
          </a:p>
          <a:p>
            <a:pPr marL="720725" lvl="2" indent="-185737" algn="l" rtl="0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</a:pPr>
            <a:endParaRPr lang="en-US" altLang="ko-KR" dirty="0" smtClean="0"/>
          </a:p>
          <a:p>
            <a:pPr marL="720725" lvl="2" indent="-185737" algn="l" rtl="0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</a:pPr>
            <a:endParaRPr lang="en-US" altLang="ko-KR" dirty="0"/>
          </a:p>
          <a:p>
            <a:pPr marL="720725" lvl="2" indent="-185737" algn="l" rtl="0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</a:pPr>
            <a:endParaRPr lang="en-US" altLang="ko-KR" dirty="0" smtClean="0"/>
          </a:p>
          <a:p>
            <a:pPr marL="720725" lvl="2" indent="-185737" algn="l" rtl="0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</a:pPr>
            <a:endParaRPr lang="en-US" altLang="ko-KR" dirty="0"/>
          </a:p>
          <a:p>
            <a:pPr marL="720725" lvl="2" indent="-185737" algn="l" rtl="0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</a:pPr>
            <a:endParaRPr lang="en-US" altLang="ko-KR" dirty="0" smtClean="0"/>
          </a:p>
          <a:p>
            <a:pPr marL="720725" lvl="2" indent="-185737" algn="l" rtl="0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</a:pPr>
            <a:r>
              <a:rPr lang="ko-KR" dirty="0" smtClean="0"/>
              <a:t>[</a:t>
            </a:r>
            <a:r>
              <a:rPr lang="ko-KR" dirty="0"/>
              <a:t>Console] 탭 : 오류를 확인, 자바스크립트 코드 추가 입력</a:t>
            </a:r>
            <a:endParaRPr dirty="0"/>
          </a:p>
        </p:txBody>
      </p:sp>
      <p:pic>
        <p:nvPicPr>
          <p:cNvPr id="208" name="Google Shape;208;p27" descr="C:\Users\acauser2\Desktop\강의교안 작업\fig_4455\ch02_샘플\그림 2-10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053" y="3988981"/>
            <a:ext cx="4878267" cy="88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7" descr="C:\Users\acauser2\Desktop\강의교안 작업\fig_4455\ch02_샘플\그림 2-9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1053" y="1917501"/>
            <a:ext cx="4878267" cy="14352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713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참고 </a:t>
            </a:r>
            <a:r>
              <a:rPr lang="ko" dirty="0" smtClean="0"/>
              <a:t>자료</a:t>
            </a:r>
            <a:r>
              <a:rPr lang="en-US" altLang="ko" dirty="0" smtClean="0"/>
              <a:t> </a:t>
            </a:r>
            <a:r>
              <a:rPr lang="ko-KR" altLang="en-US" dirty="0" smtClean="0"/>
              <a:t>및 부교재</a:t>
            </a:r>
            <a:endParaRPr dirty="0"/>
          </a:p>
        </p:txBody>
      </p:sp>
      <p:sp>
        <p:nvSpPr>
          <p:cNvPr id="99" name="Google Shape;99;p20"/>
          <p:cNvSpPr txBox="1">
            <a:spLocks noGrp="1"/>
          </p:cNvSpPr>
          <p:nvPr>
            <p:ph type="body" idx="1"/>
          </p:nvPr>
        </p:nvSpPr>
        <p:spPr>
          <a:xfrm>
            <a:off x="894200" y="1061035"/>
            <a:ext cx="7938000" cy="17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lvl="0">
              <a:buAutoNum type="arabicPeriod"/>
            </a:pPr>
            <a:r>
              <a:rPr lang="en-US" altLang="ko-KR" sz="1600" dirty="0" err="1"/>
              <a:t>HTML5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웹프로그래밍</a:t>
            </a:r>
            <a:r>
              <a:rPr lang="ko-KR" altLang="en-US" sz="1600" dirty="0"/>
              <a:t> 입문 </a:t>
            </a:r>
            <a:r>
              <a:rPr lang="en-US" altLang="ko-KR" sz="1600" dirty="0"/>
              <a:t>- </a:t>
            </a:r>
            <a:r>
              <a:rPr lang="ko-KR" altLang="en-US" sz="1600" dirty="0" err="1"/>
              <a:t>한빛아카데미</a:t>
            </a:r>
            <a:endParaRPr lang="ko-KR" altLang="en-US" sz="1600" dirty="0"/>
          </a:p>
          <a:p>
            <a:pPr lvl="0">
              <a:buAutoNum type="arabicPeriod"/>
            </a:pPr>
            <a:r>
              <a:rPr lang="en-US" altLang="ko-KR" sz="1600" dirty="0" err="1" smtClean="0"/>
              <a:t>w3schools.com</a:t>
            </a:r>
            <a:endParaRPr lang="en-US" altLang="ko-KR" sz="1600" dirty="0" smtClean="0"/>
          </a:p>
          <a:p>
            <a:pPr>
              <a:buFont typeface="Arial"/>
              <a:buAutoNum type="arabicPeriod"/>
            </a:pPr>
            <a:r>
              <a:rPr lang="en-US" altLang="ko-KR" sz="1600" dirty="0" err="1"/>
              <a:t>HTML5+CSS3</a:t>
            </a:r>
            <a:r>
              <a:rPr lang="en-US" altLang="ko-KR" sz="1600" dirty="0"/>
              <a:t> </a:t>
            </a:r>
            <a:r>
              <a:rPr lang="ko-KR" altLang="en-US" sz="1600" dirty="0"/>
              <a:t>실무테크닉 </a:t>
            </a:r>
            <a:r>
              <a:rPr lang="en-US" altLang="ko-KR" sz="1600" dirty="0"/>
              <a:t>- </a:t>
            </a:r>
            <a:r>
              <a:rPr lang="ko-KR" altLang="en-US" sz="1600" dirty="0" smtClean="0"/>
              <a:t>성안당</a:t>
            </a:r>
            <a:endParaRPr lang="ko-KR" altLang="en-US" sz="16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sz="1600" dirty="0" smtClean="0"/>
              <a:t>HTML </a:t>
            </a:r>
            <a:r>
              <a:rPr lang="ko" sz="1600" dirty="0"/>
              <a:t>CSS 입문 예제 중심 - 인포엔북</a:t>
            </a:r>
            <a:endParaRPr sz="16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sz="1600" dirty="0" smtClean="0"/>
              <a:t>완성된 </a:t>
            </a:r>
            <a:r>
              <a:rPr lang="ko" sz="1600" dirty="0"/>
              <a:t>웹사이트로 배우는 HTML&amp;CSS 웹 디자인 </a:t>
            </a:r>
            <a:r>
              <a:rPr lang="en-US" altLang="ko" sz="1600" dirty="0" smtClean="0"/>
              <a:t>–</a:t>
            </a:r>
            <a:r>
              <a:rPr lang="ko" sz="1600" dirty="0" smtClean="0"/>
              <a:t> 한빛미디어</a:t>
            </a:r>
            <a:endParaRPr lang="en-US" altLang="ko" sz="1600" dirty="0" smtClean="0"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2575560"/>
            <a:ext cx="3642360" cy="23698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522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HTML 기본 구조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 dirty="0" smtClean="0"/>
              <a:t>HTML</a:t>
            </a:r>
            <a:r>
              <a:rPr lang="en-US" altLang="ko-KR" dirty="0" smtClean="0"/>
              <a:t>5</a:t>
            </a:r>
            <a:r>
              <a:rPr lang="ko-KR" dirty="0" smtClean="0"/>
              <a:t> </a:t>
            </a:r>
            <a:r>
              <a:rPr lang="ko-KR" dirty="0"/>
              <a:t>기본 용어</a:t>
            </a:r>
            <a:endParaRPr dirty="0"/>
          </a:p>
        </p:txBody>
      </p:sp>
      <p:sp>
        <p:nvSpPr>
          <p:cNvPr id="82" name="Google Shape;82;p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태그와 요소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요소 - HTML 페이지를 구성하는 각 부품(제목, 본문, 이미지 등)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태그 - 요소를 만들 때 사용하는 작성 방법 </a:t>
            </a:r>
            <a:endParaRPr/>
          </a:p>
        </p:txBody>
      </p:sp>
      <p:pic>
        <p:nvPicPr>
          <p:cNvPr id="83" name="Google Shape;83;p11"/>
          <p:cNvPicPr preferRelativeResize="0"/>
          <p:nvPr/>
        </p:nvPicPr>
        <p:blipFill rotWithShape="1">
          <a:blip r:embed="rId3">
            <a:alphaModFix/>
          </a:blip>
          <a:srcRect t="10749"/>
          <a:stretch/>
        </p:blipFill>
        <p:spPr>
          <a:xfrm>
            <a:off x="937260" y="2369820"/>
            <a:ext cx="6362700" cy="2484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84309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 dirty="0" smtClean="0"/>
              <a:t>HTML5 </a:t>
            </a:r>
            <a:r>
              <a:rPr lang="ko-KR" dirty="0"/>
              <a:t>기본 용어</a:t>
            </a:r>
            <a:endParaRPr dirty="0"/>
          </a:p>
        </p:txBody>
      </p:sp>
      <p:sp>
        <p:nvSpPr>
          <p:cNvPr id="89" name="Google Shape;89;p1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태그와 요소</a:t>
            </a: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</p:txBody>
      </p:sp>
      <p:grpSp>
        <p:nvGrpSpPr>
          <p:cNvPr id="2" name="그룹 1"/>
          <p:cNvGrpSpPr/>
          <p:nvPr/>
        </p:nvGrpSpPr>
        <p:grpSpPr>
          <a:xfrm>
            <a:off x="2332915" y="1821179"/>
            <a:ext cx="4304103" cy="2869575"/>
            <a:chOff x="1014656" y="1889759"/>
            <a:chExt cx="4304103" cy="2869575"/>
          </a:xfrm>
        </p:grpSpPr>
        <p:pic>
          <p:nvPicPr>
            <p:cNvPr id="90" name="Google Shape;90;p12"/>
            <p:cNvPicPr preferRelativeResize="0"/>
            <p:nvPr/>
          </p:nvPicPr>
          <p:blipFill rotWithShape="1">
            <a:blip r:embed="rId3">
              <a:alphaModFix/>
            </a:blip>
            <a:srcRect t="8982"/>
            <a:stretch/>
          </p:blipFill>
          <p:spPr>
            <a:xfrm>
              <a:off x="1014656" y="2506980"/>
              <a:ext cx="4304103" cy="22523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2"/>
            <p:cNvPicPr preferRelativeResize="0"/>
            <p:nvPr/>
          </p:nvPicPr>
          <p:blipFill rotWithShape="1">
            <a:blip r:embed="rId4">
              <a:alphaModFix/>
            </a:blip>
            <a:srcRect b="26767"/>
            <a:stretch/>
          </p:blipFill>
          <p:spPr>
            <a:xfrm>
              <a:off x="1014656" y="1889759"/>
              <a:ext cx="3949391" cy="49530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957897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 dirty="0" smtClean="0"/>
              <a:t>HTML5 </a:t>
            </a:r>
            <a:r>
              <a:rPr lang="ko-KR" dirty="0"/>
              <a:t>기본 용어</a:t>
            </a:r>
            <a:endParaRPr dirty="0"/>
          </a:p>
        </p:txBody>
      </p:sp>
      <p:sp>
        <p:nvSpPr>
          <p:cNvPr id="97" name="Google Shape;97;p1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dirty="0"/>
              <a:t>속성</a:t>
            </a: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dirty="0"/>
              <a:t>속성 - 태그에 추가 정보를 부여할 때 사용하는 것</a:t>
            </a:r>
            <a:endParaRPr dirty="0"/>
          </a:p>
        </p:txBody>
      </p:sp>
      <p:pic>
        <p:nvPicPr>
          <p:cNvPr id="98" name="Google Shape;98;p13"/>
          <p:cNvPicPr preferRelativeResize="0"/>
          <p:nvPr/>
        </p:nvPicPr>
        <p:blipFill rotWithShape="1">
          <a:blip r:embed="rId3">
            <a:alphaModFix/>
          </a:blip>
          <a:srcRect b="12878"/>
          <a:stretch/>
        </p:blipFill>
        <p:spPr>
          <a:xfrm>
            <a:off x="1198300" y="2263140"/>
            <a:ext cx="5834960" cy="1493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11828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 dirty="0" smtClean="0"/>
              <a:t>HTML5 </a:t>
            </a:r>
            <a:r>
              <a:rPr lang="ko-KR" dirty="0"/>
              <a:t>기본 용어</a:t>
            </a:r>
            <a:endParaRPr dirty="0"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003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주석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주석 - 코드 설명 기록(프로그램의 실행에 영향을 미치지 않음)</a:t>
            </a:r>
            <a:endParaRPr/>
          </a:p>
        </p:txBody>
      </p:sp>
      <p:pic>
        <p:nvPicPr>
          <p:cNvPr id="105" name="Google Shape;105;p14"/>
          <p:cNvPicPr preferRelativeResize="0"/>
          <p:nvPr/>
        </p:nvPicPr>
        <p:blipFill rotWithShape="1">
          <a:blip r:embed="rId3">
            <a:alphaModFix/>
          </a:blip>
          <a:srcRect b="8373"/>
          <a:stretch/>
        </p:blipFill>
        <p:spPr>
          <a:xfrm>
            <a:off x="1177626" y="1996440"/>
            <a:ext cx="6419514" cy="285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26057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 dirty="0" smtClean="0"/>
              <a:t>HTML5 </a:t>
            </a:r>
            <a:r>
              <a:rPr lang="ko-KR" dirty="0"/>
              <a:t>페이지 구조와 작성법</a:t>
            </a:r>
            <a:endParaRPr dirty="0"/>
          </a:p>
        </p:txBody>
      </p:sp>
      <p:sp>
        <p:nvSpPr>
          <p:cNvPr id="111" name="Google Shape;111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HTML5 페이지의 구조</a:t>
            </a:r>
            <a:endParaRPr/>
          </a:p>
        </p:txBody>
      </p:sp>
      <p:pic>
        <p:nvPicPr>
          <p:cNvPr id="112" name="Google Shape;112;p15"/>
          <p:cNvPicPr preferRelativeResize="0"/>
          <p:nvPr/>
        </p:nvPicPr>
        <p:blipFill rotWithShape="1">
          <a:blip r:embed="rId3">
            <a:alphaModFix/>
          </a:blip>
          <a:srcRect b="10134"/>
          <a:stretch/>
        </p:blipFill>
        <p:spPr>
          <a:xfrm>
            <a:off x="777240" y="1767840"/>
            <a:ext cx="7490460" cy="29794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77482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altLang="ko-KR" dirty="0" err="1"/>
              <a:t>HTML5</a:t>
            </a:r>
            <a:r>
              <a:rPr lang="en-US" altLang="ko-KR" dirty="0"/>
              <a:t> </a:t>
            </a:r>
            <a:r>
              <a:rPr lang="ko-KR" altLang="en-US" dirty="0"/>
              <a:t>페이지의 구조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7788" indent="-177800">
              <a:lnSpc>
                <a:spcPct val="130000"/>
              </a:lnSpc>
              <a:spcBef>
                <a:spcPts val="320"/>
              </a:spcBef>
              <a:buSzPts val="1600"/>
              <a:buChar char="▪"/>
            </a:pPr>
            <a:r>
              <a:rPr lang="ko-KR" dirty="0" smtClean="0"/>
              <a:t>&lt;</a:t>
            </a:r>
            <a:r>
              <a:rPr lang="ko-KR" dirty="0"/>
              <a:t>html&gt; </a:t>
            </a:r>
            <a:r>
              <a:rPr lang="ko-KR" dirty="0" smtClean="0"/>
              <a:t>태그</a:t>
            </a:r>
            <a:endParaRPr lang="en-US" altLang="ko-KR" dirty="0"/>
          </a:p>
          <a:p>
            <a:pPr marL="534988" lvl="1" indent="-177800">
              <a:lnSpc>
                <a:spcPct val="130000"/>
              </a:lnSpc>
              <a:spcBef>
                <a:spcPts val="320"/>
              </a:spcBef>
              <a:buSzPts val="1600"/>
              <a:buChar char="▪"/>
            </a:pPr>
            <a:r>
              <a:rPr lang="ko-KR" dirty="0" smtClean="0"/>
              <a:t>웹 </a:t>
            </a:r>
            <a:r>
              <a:rPr lang="ko-KR" dirty="0"/>
              <a:t>페이지의 사용 언어를 </a:t>
            </a:r>
            <a:r>
              <a:rPr lang="ko-KR" dirty="0" err="1"/>
              <a:t>구글</a:t>
            </a:r>
            <a:r>
              <a:rPr lang="ko-KR" dirty="0"/>
              <a:t> 검색 엔진에 제공</a:t>
            </a:r>
            <a:endParaRPr dirty="0"/>
          </a:p>
        </p:txBody>
      </p:sp>
      <p:grpSp>
        <p:nvGrpSpPr>
          <p:cNvPr id="4" name="그룹 3"/>
          <p:cNvGrpSpPr/>
          <p:nvPr/>
        </p:nvGrpSpPr>
        <p:grpSpPr>
          <a:xfrm>
            <a:off x="1048360" y="2110740"/>
            <a:ext cx="6533540" cy="2735580"/>
            <a:chOff x="1033120" y="2047346"/>
            <a:chExt cx="6340963" cy="2590220"/>
          </a:xfrm>
        </p:grpSpPr>
        <p:pic>
          <p:nvPicPr>
            <p:cNvPr id="119" name="Google Shape;119;p16"/>
            <p:cNvPicPr preferRelativeResize="0"/>
            <p:nvPr/>
          </p:nvPicPr>
          <p:blipFill rotWithShape="1">
            <a:blip r:embed="rId3">
              <a:alphaModFix/>
            </a:blip>
            <a:srcRect t="10218"/>
            <a:stretch/>
          </p:blipFill>
          <p:spPr>
            <a:xfrm>
              <a:off x="1033120" y="2047346"/>
              <a:ext cx="2373020" cy="25902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16"/>
            <p:cNvPicPr preferRelativeResize="0"/>
            <p:nvPr/>
          </p:nvPicPr>
          <p:blipFill rotWithShape="1">
            <a:blip r:embed="rId4">
              <a:alphaModFix/>
            </a:blip>
            <a:srcRect l="1" t="18697" r="-17688"/>
            <a:stretch/>
          </p:blipFill>
          <p:spPr>
            <a:xfrm>
              <a:off x="3990981" y="2247900"/>
              <a:ext cx="3383102" cy="238966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1805162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HTML5</a:t>
            </a:r>
            <a:r>
              <a:rPr lang="ko-KR" altLang="en-US" dirty="0" smtClean="0"/>
              <a:t>의 기본 </a:t>
            </a:r>
            <a:r>
              <a:rPr lang="ko-KR" altLang="en-US" dirty="0" err="1" smtClean="0"/>
              <a:t>태크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dirty="0"/>
              <a:t>HTML5에서 지원하는 기본 태그</a:t>
            </a:r>
            <a:endParaRPr lang="ko-KR" altLang="en-US" dirty="0"/>
          </a:p>
        </p:txBody>
      </p:sp>
      <p:pic>
        <p:nvPicPr>
          <p:cNvPr id="4" name="Google Shape;76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200" y="1788820"/>
            <a:ext cx="5256584" cy="25617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98550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 dirty="0" smtClean="0"/>
              <a:t>글자 </a:t>
            </a:r>
            <a:r>
              <a:rPr lang="ko-KR" dirty="0"/>
              <a:t>태그</a:t>
            </a:r>
            <a:endParaRPr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 dirty="0" smtClean="0"/>
              <a:t>제목과 </a:t>
            </a:r>
            <a:r>
              <a:rPr lang="ko-KR" dirty="0"/>
              <a:t>본문 태그의 활용												     			</a:t>
            </a: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dirty="0"/>
          </a:p>
        </p:txBody>
      </p:sp>
      <p:pic>
        <p:nvPicPr>
          <p:cNvPr id="115" name="Google Shape;115;p15" descr="C:\Users\acauser2\Desktop\강의교안 작업\fig_4455\ch03_샘플\코드 3-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3440" y="1706880"/>
            <a:ext cx="4831080" cy="3208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2473" y="586742"/>
            <a:ext cx="363002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80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 dirty="0" smtClean="0"/>
              <a:t>글자 </a:t>
            </a:r>
            <a:r>
              <a:rPr lang="ko-KR" dirty="0"/>
              <a:t>태그</a:t>
            </a:r>
            <a:endParaRPr dirty="0"/>
          </a:p>
        </p:txBody>
      </p:sp>
      <p:sp>
        <p:nvSpPr>
          <p:cNvPr id="122" name="Google Shape;122;p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 dirty="0" smtClean="0"/>
              <a:t>앵커</a:t>
            </a:r>
            <a:r>
              <a:rPr lang="en-US" altLang="ko-KR" dirty="0" smtClean="0"/>
              <a:t> </a:t>
            </a:r>
            <a:r>
              <a:rPr lang="ko-KR" dirty="0" smtClean="0"/>
              <a:t>태그</a:t>
            </a: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 dirty="0"/>
              <a:t>하이퍼텍스트 : 사용자의 선택에 따라 특정 정보로 이동하는 조직된 문서</a:t>
            </a: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 dirty="0"/>
              <a:t>a 태그(Anchor) : 다른 웹 페이지나 웹 페이지 내부의 특정 위치로 이동</a:t>
            </a: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 dirty="0"/>
              <a:t>Href : Hyper Reference를 의미</a:t>
            </a: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dirty="0"/>
          </a:p>
        </p:txBody>
      </p:sp>
      <p:pic>
        <p:nvPicPr>
          <p:cNvPr id="123" name="Google Shape;123;p16" descr="C:\Users\acauser2\Desktop\강의교안 작업\fig_4455\ch03_샘플\그림 3-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705" y="4008120"/>
            <a:ext cx="5395455" cy="85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 descr="C:\Users\acauser2\Desktop\강의교안 작업\fig_4455\ch03_샘플\표 3-2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2945" y="2771496"/>
            <a:ext cx="3269475" cy="9858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7283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자료 공유 카페 가입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</a:t>
            </a:r>
            <a:r>
              <a:rPr lang="en-US" altLang="ko-KR" dirty="0" err="1" smtClean="0"/>
              <a:t>cafe.naver.com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swedu2022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회원 가입 완료 후 비공개로 전환</a:t>
            </a:r>
            <a:r>
              <a:rPr lang="en-US" altLang="ko-KR" dirty="0"/>
              <a:t> </a:t>
            </a:r>
            <a:r>
              <a:rPr lang="ko-KR" altLang="en-US" dirty="0" smtClean="0"/>
              <a:t>됩니다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가입 후 자유게시판에 자기 소개 글 작성 바랍니다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442" y="2179987"/>
            <a:ext cx="4469922" cy="2798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802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 dirty="0" smtClean="0"/>
              <a:t>글자 </a:t>
            </a:r>
            <a:r>
              <a:rPr lang="ko-KR" dirty="0"/>
              <a:t>태그</a:t>
            </a:r>
            <a:endParaRPr dirty="0"/>
          </a:p>
        </p:txBody>
      </p:sp>
      <p:sp>
        <p:nvSpPr>
          <p:cNvPr id="130" name="Google Shape;13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72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 dirty="0" smtClean="0"/>
              <a:t>앵커</a:t>
            </a:r>
            <a:r>
              <a:rPr lang="en-US" altLang="ko-KR" dirty="0" smtClean="0"/>
              <a:t> </a:t>
            </a:r>
            <a:r>
              <a:rPr lang="ko-KR" dirty="0" smtClean="0"/>
              <a:t>태그</a:t>
            </a: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 dirty="0"/>
              <a:t>a 태그의 href 속성</a:t>
            </a:r>
            <a:endParaRPr dirty="0"/>
          </a:p>
          <a:p>
            <a:pPr marL="534988" lvl="2" indent="0" algn="l" rtl="0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r>
              <a:rPr lang="ko-KR" sz="900" dirty="0"/>
              <a:t>❶ 절대 경로</a:t>
            </a:r>
            <a:endParaRPr sz="900" dirty="0"/>
          </a:p>
          <a:p>
            <a:pPr marL="720725" lvl="3" indent="0" algn="l" rtl="0">
              <a:lnSpc>
                <a:spcPct val="130000"/>
              </a:lnSpc>
              <a:spcBef>
                <a:spcPts val="440"/>
              </a:spcBef>
              <a:spcAft>
                <a:spcPts val="0"/>
              </a:spcAft>
              <a:buSzPts val="1200"/>
              <a:buNone/>
            </a:pPr>
            <a:r>
              <a:rPr lang="ko-KR" sz="900" dirty="0"/>
              <a:t>       http ://naver.com - </a:t>
            </a:r>
            <a:r>
              <a:rPr lang="ko-KR" sz="900" dirty="0" err="1"/>
              <a:t>네이버의</a:t>
            </a:r>
            <a:r>
              <a:rPr lang="ko-KR" sz="900" dirty="0"/>
              <a:t> 메인 페이지</a:t>
            </a:r>
            <a:endParaRPr sz="900" dirty="0"/>
          </a:p>
          <a:p>
            <a:pPr marL="720725" lvl="3" indent="0" algn="l" rtl="0">
              <a:lnSpc>
                <a:spcPct val="130000"/>
              </a:lnSpc>
              <a:spcBef>
                <a:spcPts val="440"/>
              </a:spcBef>
              <a:spcAft>
                <a:spcPts val="0"/>
              </a:spcAft>
              <a:buSzPts val="1200"/>
              <a:buNone/>
            </a:pPr>
            <a:r>
              <a:rPr lang="ko-KR" sz="900" dirty="0"/>
              <a:t>       /animal.jpg - 현재 웹 사이트 최상위 위치의 animal.jpg </a:t>
            </a:r>
            <a:r>
              <a:rPr lang="ko-KR" sz="900" dirty="0" smtClean="0"/>
              <a:t>파일</a:t>
            </a:r>
            <a:endParaRPr sz="900" dirty="0"/>
          </a:p>
          <a:p>
            <a:pPr marL="534988" lvl="2" indent="0" algn="l" rtl="0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r>
              <a:rPr lang="ko-KR" sz="900" dirty="0"/>
              <a:t>❷ 상대 경로</a:t>
            </a:r>
            <a:endParaRPr sz="900" dirty="0"/>
          </a:p>
          <a:p>
            <a:pPr marL="720725" lvl="3" indent="0" algn="l" rtl="0">
              <a:lnSpc>
                <a:spcPct val="130000"/>
              </a:lnSpc>
              <a:spcBef>
                <a:spcPts val="440"/>
              </a:spcBef>
              <a:spcAft>
                <a:spcPts val="0"/>
              </a:spcAft>
              <a:buSzPts val="1200"/>
              <a:buNone/>
            </a:pPr>
            <a:r>
              <a:rPr lang="ko-KR" sz="900" dirty="0"/>
              <a:t>       animal.jpg - 웹 페이지가 있는 폴더의 animal.jpg 파일</a:t>
            </a:r>
            <a:endParaRPr sz="900" dirty="0"/>
          </a:p>
          <a:p>
            <a:pPr marL="720725" lvl="3" indent="0" algn="l" rtl="0">
              <a:lnSpc>
                <a:spcPct val="130000"/>
              </a:lnSpc>
              <a:spcBef>
                <a:spcPts val="440"/>
              </a:spcBef>
              <a:spcAft>
                <a:spcPts val="0"/>
              </a:spcAft>
              <a:buSzPts val="1200"/>
              <a:buNone/>
            </a:pPr>
            <a:r>
              <a:rPr lang="ko-KR" sz="900" dirty="0"/>
              <a:t>       image/animal.jpg - 웹 페이지가 있는 폴더에 포함된 image 폴더의 animal.jpg 파일</a:t>
            </a:r>
            <a:endParaRPr sz="900" dirty="0"/>
          </a:p>
          <a:p>
            <a:pPr marL="720725" lvl="3" indent="0" algn="l" rtl="0">
              <a:lnSpc>
                <a:spcPct val="130000"/>
              </a:lnSpc>
              <a:spcBef>
                <a:spcPts val="440"/>
              </a:spcBef>
              <a:spcAft>
                <a:spcPts val="0"/>
              </a:spcAft>
              <a:buSzPts val="1200"/>
              <a:buNone/>
            </a:pPr>
            <a:r>
              <a:rPr lang="ko-KR" sz="900" dirty="0"/>
              <a:t>       ../animal.jpg - 웹 페이지가 있는 폴더의 상위 폴더에 있는 animal.jpg </a:t>
            </a:r>
            <a:r>
              <a:rPr lang="ko-KR" sz="900" dirty="0" smtClean="0"/>
              <a:t>파일</a:t>
            </a:r>
            <a:endParaRPr sz="900" dirty="0"/>
          </a:p>
          <a:p>
            <a:pPr marL="534988" lvl="2" indent="0" algn="l" rtl="0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r>
              <a:rPr lang="ko-KR" sz="900" dirty="0"/>
              <a:t>❸ 아이디 경로</a:t>
            </a:r>
            <a:endParaRPr sz="900" dirty="0"/>
          </a:p>
          <a:p>
            <a:pPr marL="720725" lvl="3" indent="0" algn="l" rtl="0">
              <a:lnSpc>
                <a:spcPct val="130000"/>
              </a:lnSpc>
              <a:spcBef>
                <a:spcPts val="440"/>
              </a:spcBef>
              <a:spcAft>
                <a:spcPts val="0"/>
              </a:spcAft>
              <a:buSzPts val="1200"/>
              <a:buNone/>
            </a:pPr>
            <a:r>
              <a:rPr lang="ko-KR" sz="900" dirty="0"/>
              <a:t>       #name - id 속성이 name인 태그의 위치로 </a:t>
            </a:r>
            <a:r>
              <a:rPr lang="ko-KR" sz="900" dirty="0" smtClean="0"/>
              <a:t>이동</a:t>
            </a:r>
            <a:endParaRPr sz="900" dirty="0"/>
          </a:p>
          <a:p>
            <a:pPr marL="534988" lvl="2" indent="0" algn="l" rtl="0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r>
              <a:rPr lang="ko-KR" sz="900" dirty="0"/>
              <a:t>❹ 메일 경로</a:t>
            </a:r>
            <a:endParaRPr sz="900" dirty="0"/>
          </a:p>
          <a:p>
            <a:pPr marL="720725" lvl="3" indent="0" algn="l" rtl="0">
              <a:lnSpc>
                <a:spcPct val="130000"/>
              </a:lnSpc>
              <a:spcBef>
                <a:spcPts val="440"/>
              </a:spcBef>
              <a:spcAft>
                <a:spcPts val="0"/>
              </a:spcAft>
              <a:buSzPts val="1200"/>
              <a:buNone/>
            </a:pPr>
            <a:r>
              <a:rPr lang="ko-KR" sz="900" dirty="0"/>
              <a:t>       mailto : hanb@hanbit.co.kr – 해당 주소로 메일 </a:t>
            </a:r>
            <a:r>
              <a:rPr lang="ko-KR" sz="900" dirty="0" smtClean="0"/>
              <a:t>전송</a:t>
            </a:r>
            <a:endParaRPr sz="900" dirty="0"/>
          </a:p>
        </p:txBody>
      </p:sp>
    </p:spTree>
    <p:extLst>
      <p:ext uri="{BB962C8B-B14F-4D97-AF65-F5344CB8AC3E}">
        <p14:creationId xmlns:p14="http://schemas.microsoft.com/office/powerpoint/2010/main" val="387657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 dirty="0" smtClean="0"/>
              <a:t>글자 </a:t>
            </a:r>
            <a:r>
              <a:rPr lang="ko-KR" dirty="0"/>
              <a:t>태그</a:t>
            </a:r>
            <a:endParaRPr dirty="0"/>
          </a:p>
        </p:txBody>
      </p:sp>
      <p:sp>
        <p:nvSpPr>
          <p:cNvPr id="136" name="Google Shape;136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 dirty="0" smtClean="0"/>
              <a:t>하이퍼링크 </a:t>
            </a:r>
            <a:r>
              <a:rPr lang="ko-KR" dirty="0"/>
              <a:t>설정					</a:t>
            </a:r>
            <a:r>
              <a:rPr lang="ko-KR" b="0" dirty="0" smtClean="0"/>
              <a:t> </a:t>
            </a:r>
            <a:endParaRPr b="0" dirty="0"/>
          </a:p>
          <a:p>
            <a:pPr marL="357188" lvl="1" indent="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rPr lang="ko-KR" b="1" dirty="0" smtClean="0"/>
              <a:t>특정 </a:t>
            </a:r>
            <a:r>
              <a:rPr lang="ko-KR" b="1" dirty="0"/>
              <a:t>웹 페이지에 연결하기</a:t>
            </a:r>
            <a:endParaRPr b="1" dirty="0"/>
          </a:p>
          <a:p>
            <a:pPr marL="720725" lvl="2" indent="-185737" algn="l" rtl="0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</a:pPr>
            <a:r>
              <a:rPr lang="ko-KR" b="0" dirty="0"/>
              <a:t>하이퍼링크를 설정한 글자를 클릭하면 해당 웹 페이지로 이동</a:t>
            </a:r>
            <a:r>
              <a:rPr lang="ko-KR" dirty="0"/>
              <a:t>							     			</a:t>
            </a: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600"/>
              <a:buNone/>
            </a:pPr>
            <a:endParaRPr dirty="0"/>
          </a:p>
        </p:txBody>
      </p:sp>
      <p:pic>
        <p:nvPicPr>
          <p:cNvPr id="138" name="Google Shape;138;p18" descr="C:\Users\acauser2\Desktop\강의교안 작업\fig_4455\ch03_샘플\코드 3-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0140" y="2392679"/>
            <a:ext cx="5829300" cy="2362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249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 dirty="0" smtClean="0"/>
              <a:t>글자 </a:t>
            </a:r>
            <a:r>
              <a:rPr lang="ko-KR" dirty="0"/>
              <a:t>태그</a:t>
            </a:r>
            <a:endParaRPr dirty="0"/>
          </a:p>
        </p:txBody>
      </p:sp>
      <p:sp>
        <p:nvSpPr>
          <p:cNvPr id="144" name="Google Shape;144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 sz="1600" dirty="0" smtClean="0"/>
              <a:t>하이퍼링크 </a:t>
            </a:r>
            <a:r>
              <a:rPr lang="ko-KR" sz="1600" dirty="0"/>
              <a:t>설정					</a:t>
            </a:r>
            <a:endParaRPr sz="1600" b="0" dirty="0"/>
          </a:p>
          <a:p>
            <a:pPr marL="357188" lvl="1" indent="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rPr lang="ko-KR" sz="1200" b="1" dirty="0"/>
              <a:t>2. 웹 페이지 내부에 연결하기</a:t>
            </a:r>
            <a:endParaRPr sz="1200" b="1" dirty="0"/>
          </a:p>
          <a:p>
            <a:pPr marL="720725" lvl="2" indent="-185737" algn="l" rtl="0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</a:pPr>
            <a:r>
              <a:rPr lang="ko-KR" sz="1200" b="0" dirty="0"/>
              <a:t>하이퍼링크를 설정한 글자를 클릭하면 해당 웹 페이지로 </a:t>
            </a:r>
            <a:r>
              <a:rPr lang="ko-KR" sz="1200" b="0" dirty="0" smtClean="0"/>
              <a:t>이동</a:t>
            </a:r>
            <a:endParaRPr sz="1200" dirty="0"/>
          </a:p>
        </p:txBody>
      </p:sp>
      <p:pic>
        <p:nvPicPr>
          <p:cNvPr id="146" name="Google Shape;146;p19" descr="C:\Users\acauser2\Desktop\강의교안 작업\fig_4455\ch03_샘플\코드 3-6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0140" y="2225040"/>
            <a:ext cx="5074920" cy="27508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227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글자 태그</a:t>
            </a:r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sz="1100" dirty="0"/>
              <a:t>글자 모양 태그</a:t>
            </a:r>
            <a:endParaRPr sz="1100" dirty="0"/>
          </a:p>
          <a:p>
            <a:pPr marL="355600" lvl="2" indent="-146368" algn="l" rtl="0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820"/>
              <a:buFont typeface="Noto Sans Symbols"/>
              <a:buNone/>
            </a:pPr>
            <a:endParaRPr sz="1000" dirty="0"/>
          </a:p>
          <a:p>
            <a:pPr marL="355600" lvl="2" indent="-146368" algn="l" rtl="0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820"/>
              <a:buFont typeface="Noto Sans Symbols"/>
              <a:buNone/>
            </a:pPr>
            <a:endParaRPr sz="1000" dirty="0"/>
          </a:p>
          <a:p>
            <a:pPr marL="355600" lvl="2" indent="-146368" algn="l" rtl="0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820"/>
              <a:buFont typeface="Noto Sans Symbols"/>
              <a:buNone/>
            </a:pPr>
            <a:endParaRPr sz="1000" dirty="0"/>
          </a:p>
          <a:p>
            <a:pPr marL="355600" lvl="2" indent="-146368" algn="l" rtl="0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820"/>
              <a:buFont typeface="Noto Sans Symbols"/>
              <a:buNone/>
            </a:pPr>
            <a:endParaRPr sz="1000" dirty="0"/>
          </a:p>
          <a:p>
            <a:pPr marL="355600" lvl="2" indent="-146368" algn="l" rtl="0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820"/>
              <a:buFont typeface="Noto Sans Symbols"/>
              <a:buNone/>
            </a:pPr>
            <a:endParaRPr sz="1000" dirty="0"/>
          </a:p>
          <a:p>
            <a:pPr marL="355600" lvl="2" indent="-146368" algn="l" rtl="0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820"/>
              <a:buFont typeface="Noto Sans Symbols"/>
              <a:buNone/>
            </a:pPr>
            <a:endParaRPr sz="1000" dirty="0"/>
          </a:p>
          <a:p>
            <a:pPr marL="355600" lvl="2" indent="-146368" algn="l" rtl="0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820"/>
              <a:buFont typeface="Noto Sans Symbols"/>
              <a:buNone/>
            </a:pPr>
            <a:endParaRPr sz="1000" dirty="0"/>
          </a:p>
          <a:p>
            <a:pPr marL="355600" lvl="2" indent="-146368" algn="l" rtl="0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820"/>
              <a:buFont typeface="Noto Sans Symbols"/>
              <a:buNone/>
            </a:pPr>
            <a:endParaRPr sz="1000" dirty="0"/>
          </a:p>
          <a:p>
            <a:pPr marL="355600" lvl="2" indent="-146368" algn="l" rtl="0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820"/>
              <a:buFont typeface="Noto Sans Symbols"/>
              <a:buNone/>
            </a:pPr>
            <a:endParaRPr sz="1000" dirty="0"/>
          </a:p>
          <a:p>
            <a:pPr marL="355600" lvl="2" indent="-261938" algn="l" rtl="0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820"/>
              <a:buFont typeface="Noto Sans Symbols"/>
              <a:buChar char="▪"/>
            </a:pPr>
            <a:r>
              <a:rPr lang="ko-KR" sz="1000" dirty="0"/>
              <a:t>글자 모양 태그 내부에 제목 글자 태그와 본문 글자 태그는 넣을 수 없음</a:t>
            </a:r>
            <a:endParaRPr sz="1000"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sz="1100"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sz="1100" dirty="0"/>
          </a:p>
        </p:txBody>
      </p:sp>
      <p:pic>
        <p:nvPicPr>
          <p:cNvPr id="153" name="Google Shape;153;p20" descr="C:\Users\acauser2\Desktop\강의교안 작업\fig_4455\ch03_샘플\표 3-3(a)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2432" y="1529655"/>
            <a:ext cx="3445708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0" descr="C:\Users\acauser2\Desktop\강의교안 작업\fig_4455\ch03_샘플\표 3-3(b)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30844" y="1473219"/>
            <a:ext cx="3266296" cy="162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 descr="C:\Users\acauser2\Desktop\강의교안 작업\fig_4455\ch03_샘플\그림 3-3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2432" y="3686524"/>
            <a:ext cx="2637988" cy="11674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243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 dirty="0" smtClean="0"/>
              <a:t>글자 </a:t>
            </a:r>
            <a:r>
              <a:rPr lang="ko-KR" dirty="0"/>
              <a:t>태그</a:t>
            </a:r>
            <a:endParaRPr dirty="0"/>
          </a:p>
        </p:txBody>
      </p:sp>
      <p:sp>
        <p:nvSpPr>
          <p:cNvPr id="161" name="Google Shape;161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 dirty="0" smtClean="0"/>
              <a:t>다양한 </a:t>
            </a:r>
            <a:r>
              <a:rPr lang="ko-KR" dirty="0"/>
              <a:t>글자 모양					</a:t>
            </a:r>
            <a:r>
              <a:rPr lang="ko-KR" b="0" dirty="0" smtClean="0"/>
              <a:t> </a:t>
            </a:r>
            <a:endParaRPr b="0" dirty="0" smtClean="0"/>
          </a:p>
        </p:txBody>
      </p:sp>
      <p:grpSp>
        <p:nvGrpSpPr>
          <p:cNvPr id="163" name="Google Shape;163;p21"/>
          <p:cNvGrpSpPr/>
          <p:nvPr/>
        </p:nvGrpSpPr>
        <p:grpSpPr>
          <a:xfrm>
            <a:off x="1005840" y="1592580"/>
            <a:ext cx="5433059" cy="3345180"/>
            <a:chOff x="508700" y="1550167"/>
            <a:chExt cx="5568710" cy="4952317"/>
          </a:xfrm>
        </p:grpSpPr>
        <p:pic>
          <p:nvPicPr>
            <p:cNvPr id="164" name="Google Shape;164;p21" descr="C:\Users\acauser2\Desktop\강의교안 작업\fig_4455\ch03_샘플\코드 3-7(b).jpg"/>
            <p:cNvPicPr preferRelativeResize="0"/>
            <p:nvPr/>
          </p:nvPicPr>
          <p:blipFill rotWithShape="1">
            <a:blip r:embed="rId3">
              <a:alphaModFix/>
            </a:blip>
            <a:srcRect r="1628"/>
            <a:stretch/>
          </p:blipFill>
          <p:spPr>
            <a:xfrm>
              <a:off x="526480" y="4270236"/>
              <a:ext cx="5502845" cy="22322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21" descr="C:\Users\acauser2\Desktop\강의교안 작업\fig_4455\ch03_샘플\코드 3-7.jpg"/>
            <p:cNvPicPr preferRelativeResize="0"/>
            <p:nvPr/>
          </p:nvPicPr>
          <p:blipFill rotWithShape="1">
            <a:blip r:embed="rId4">
              <a:alphaModFix/>
            </a:blip>
            <a:srcRect b="4239"/>
            <a:stretch/>
          </p:blipFill>
          <p:spPr>
            <a:xfrm>
              <a:off x="508700" y="1550167"/>
              <a:ext cx="5568710" cy="288694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1330" y="1980963"/>
            <a:ext cx="2879574" cy="275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66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 dirty="0" smtClean="0"/>
              <a:t>목록 </a:t>
            </a:r>
            <a:r>
              <a:rPr lang="ko-KR" dirty="0"/>
              <a:t>태그</a:t>
            </a:r>
            <a:endParaRPr dirty="0"/>
          </a:p>
        </p:txBody>
      </p:sp>
      <p:sp>
        <p:nvSpPr>
          <p:cNvPr id="172" name="Google Shape;172;p2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dirty="0" err="1"/>
              <a:t>내비게이션</a:t>
            </a:r>
            <a:r>
              <a:rPr lang="ko-KR" dirty="0"/>
              <a:t> 메뉴 </a:t>
            </a: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0" dirty="0"/>
              <a:t>웹 사이트의 다른 웹 페이지로 이동할 수 있는 버튼</a:t>
            </a:r>
            <a:endParaRPr b="0"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="0"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="0"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dirty="0" err="1"/>
              <a:t>내비게이션</a:t>
            </a:r>
            <a:r>
              <a:rPr lang="ko-KR" dirty="0"/>
              <a:t> 메뉴를 만들기 위해 </a:t>
            </a:r>
            <a:r>
              <a:rPr lang="en-US" altLang="ko-KR" dirty="0" smtClean="0"/>
              <a:t> </a:t>
            </a:r>
            <a:r>
              <a:rPr lang="ko-KR" dirty="0" smtClean="0"/>
              <a:t>주로 </a:t>
            </a:r>
            <a:r>
              <a:rPr lang="ko-KR" dirty="0"/>
              <a:t>사용되는 목록 태그</a:t>
            </a:r>
            <a:endParaRPr b="0" dirty="0"/>
          </a:p>
          <a:p>
            <a:pPr marL="355600" lvl="2" indent="-146368" algn="l" rtl="0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820"/>
              <a:buFont typeface="Noto Sans Symbols"/>
              <a:buNone/>
            </a:pPr>
            <a:endParaRPr dirty="0"/>
          </a:p>
          <a:p>
            <a:pPr marL="355600" lvl="2" indent="-146368" algn="l" rtl="0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820"/>
              <a:buFont typeface="Noto Sans Symbols"/>
              <a:buNone/>
            </a:pPr>
            <a:endParaRPr dirty="0"/>
          </a:p>
          <a:p>
            <a:pPr marL="355600" lvl="2" indent="-146368" algn="l" rtl="0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820"/>
              <a:buFont typeface="Noto Sans Symbols"/>
              <a:buNone/>
            </a:pPr>
            <a:endParaRPr dirty="0"/>
          </a:p>
          <a:p>
            <a:pPr marL="355600" lvl="2" indent="-146368" algn="l" rtl="0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820"/>
              <a:buFont typeface="Noto Sans Symbols"/>
              <a:buNone/>
            </a:pPr>
            <a:endParaRPr dirty="0"/>
          </a:p>
          <a:p>
            <a:pPr marL="355600" lvl="2" indent="-146368" algn="l" rtl="0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820"/>
              <a:buFont typeface="Noto Sans Symbols"/>
              <a:buNone/>
            </a:pPr>
            <a:endParaRPr dirty="0"/>
          </a:p>
          <a:p>
            <a:pPr marL="355600" lvl="2" indent="-146368" algn="l" rtl="0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820"/>
              <a:buFont typeface="Noto Sans Symbols"/>
              <a:buNone/>
            </a:pPr>
            <a:endParaRPr dirty="0"/>
          </a:p>
          <a:p>
            <a:pPr marL="355600" lvl="2" indent="-146368" algn="l" rtl="0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820"/>
              <a:buFont typeface="Noto Sans Symbols"/>
              <a:buNone/>
            </a:pPr>
            <a:endParaRPr dirty="0"/>
          </a:p>
          <a:p>
            <a:pPr marL="355600" lvl="2" indent="-146368" algn="l" rtl="0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820"/>
              <a:buFont typeface="Noto Sans Symbols"/>
              <a:buNone/>
            </a:pPr>
            <a:endParaRPr dirty="0"/>
          </a:p>
          <a:p>
            <a:pPr marL="357188" lvl="1" indent="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</p:txBody>
      </p:sp>
      <p:pic>
        <p:nvPicPr>
          <p:cNvPr id="173" name="Google Shape;173;p22" descr="C:\Users\acauser2\Desktop\강의교안 작업\fig_4455\ch03_샘플\그림 3-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8660" y="1912620"/>
            <a:ext cx="3219480" cy="1203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 descr="C:\Users\acauser2\Desktop\강의교안 작업\fig_4455\ch03_샘플\표 3-4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8660" y="3825240"/>
            <a:ext cx="3470940" cy="10896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680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 dirty="0" smtClean="0"/>
              <a:t>목록 </a:t>
            </a:r>
            <a:r>
              <a:rPr lang="ko-KR" dirty="0"/>
              <a:t>태그</a:t>
            </a:r>
            <a:endParaRPr dirty="0"/>
          </a:p>
        </p:txBody>
      </p:sp>
      <p:sp>
        <p:nvSpPr>
          <p:cNvPr id="180" name="Google Shape;180;p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 dirty="0" smtClean="0"/>
              <a:t>목록 </a:t>
            </a:r>
            <a:r>
              <a:rPr lang="ko-KR" dirty="0"/>
              <a:t>태그 활용					</a:t>
            </a:r>
            <a:r>
              <a:rPr lang="ko-KR" b="0" dirty="0"/>
              <a:t>1 </a:t>
            </a:r>
            <a:endParaRPr b="0" dirty="0"/>
          </a:p>
          <a:p>
            <a:pPr marL="357188" lvl="1" indent="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rPr lang="ko-KR" b="1" dirty="0"/>
              <a:t>1. 순서가 없는 기본(글머리 기호) 목록 만들기</a:t>
            </a: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357188" lvl="1" indent="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lang="en-US" altLang="ko-KR" b="1" dirty="0" smtClean="0"/>
          </a:p>
          <a:p>
            <a:pPr marL="357188" lvl="1" indent="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rPr lang="ko-KR" b="1" dirty="0" smtClean="0"/>
              <a:t>2</a:t>
            </a:r>
            <a:r>
              <a:rPr lang="ko-KR" b="1" dirty="0"/>
              <a:t>. 순서가 있는 목록 만들기</a:t>
            </a: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</p:txBody>
      </p:sp>
      <p:pic>
        <p:nvPicPr>
          <p:cNvPr id="182" name="Google Shape;182;p23" descr="C:\Users\acauser2\Desktop\강의교안 작업\fig_4455\ch03_샘플\코드 3-8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338" y="1954178"/>
            <a:ext cx="5361009" cy="1269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3" descr="C:\Users\acauser2\Desktop\강의교안 작업\fig_4455\ch03_샘플\코드 3-9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9338" y="3604866"/>
            <a:ext cx="5361009" cy="1120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7820" y="2284032"/>
            <a:ext cx="676604" cy="47033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7532" y="3860095"/>
            <a:ext cx="776892" cy="49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49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 dirty="0" smtClean="0"/>
              <a:t>목록 </a:t>
            </a:r>
            <a:r>
              <a:rPr lang="ko-KR" dirty="0"/>
              <a:t>태그</a:t>
            </a:r>
            <a:endParaRPr dirty="0"/>
          </a:p>
        </p:txBody>
      </p:sp>
      <p:sp>
        <p:nvSpPr>
          <p:cNvPr id="191" name="Google Shape;191;p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 dirty="0" smtClean="0"/>
              <a:t>목록 </a:t>
            </a:r>
            <a:r>
              <a:rPr lang="ko-KR" dirty="0"/>
              <a:t>태그 활용					</a:t>
            </a:r>
            <a:r>
              <a:rPr lang="ko-KR" b="0" dirty="0" smtClean="0"/>
              <a:t> </a:t>
            </a:r>
            <a:endParaRPr b="0" dirty="0"/>
          </a:p>
          <a:p>
            <a:pPr marL="357188" lvl="1" indent="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rPr lang="ko-KR" b="1" dirty="0"/>
              <a:t>3. 중첩 목록 만들기</a:t>
            </a:r>
            <a:endParaRPr b="1" dirty="0"/>
          </a:p>
        </p:txBody>
      </p:sp>
      <p:pic>
        <p:nvPicPr>
          <p:cNvPr id="193" name="Google Shape;193;p24" descr="C:\Users\acauser2\Desktop\강의교안 작업\fig_4455\ch03_샘플\코드 3-10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5517" y="1913477"/>
            <a:ext cx="5422464" cy="3092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4" descr="C:\Users\acauser2\Desktop\강의교안 작업\fig_4455\ch03_샘플\코드 3-10 결과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0935" y="2139702"/>
            <a:ext cx="2621813" cy="2229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377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 dirty="0" smtClean="0"/>
              <a:t>테이블 </a:t>
            </a:r>
            <a:r>
              <a:rPr lang="ko-KR" dirty="0"/>
              <a:t>태그</a:t>
            </a:r>
            <a:endParaRPr dirty="0"/>
          </a:p>
        </p:txBody>
      </p:sp>
      <p:sp>
        <p:nvSpPr>
          <p:cNvPr id="200" name="Google Shape;200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dirty="0"/>
              <a:t>테이블 태그</a:t>
            </a: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="0"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="0"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  <a:p>
            <a:pPr marL="355600" lvl="0" indent="-2619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dirty="0" smtClean="0"/>
              <a:t>시간표 </a:t>
            </a:r>
            <a:r>
              <a:rPr lang="ko-KR" dirty="0"/>
              <a:t>만들기</a:t>
            </a:r>
            <a:endParaRPr dirty="0"/>
          </a:p>
          <a:p>
            <a:pPr marL="357188" lvl="1" indent="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 b="1" dirty="0"/>
              <a:t>1. 표 만들기</a:t>
            </a: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355600" lvl="2" indent="-146368" algn="l" rtl="0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820"/>
              <a:buFont typeface="Noto Sans Symbols"/>
              <a:buNone/>
            </a:pPr>
            <a:endParaRPr dirty="0"/>
          </a:p>
          <a:p>
            <a:pPr marL="355600" lvl="2" indent="-146368" algn="l" rtl="0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820"/>
              <a:buFont typeface="Noto Sans Symbols"/>
              <a:buNone/>
            </a:pPr>
            <a:endParaRPr dirty="0"/>
          </a:p>
          <a:p>
            <a:pPr marL="355600" lvl="2" indent="-146368" algn="l" rtl="0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820"/>
              <a:buFont typeface="Noto Sans Symbols"/>
              <a:buNone/>
            </a:pPr>
            <a:endParaRPr dirty="0"/>
          </a:p>
          <a:p>
            <a:pPr marL="355600" lvl="2" indent="-146368" algn="l" rtl="0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820"/>
              <a:buFont typeface="Noto Sans Symbols"/>
              <a:buNone/>
            </a:pPr>
            <a:endParaRPr dirty="0"/>
          </a:p>
          <a:p>
            <a:pPr marL="355600" lvl="2" indent="-146368" algn="l" rtl="0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820"/>
              <a:buFont typeface="Noto Sans Symbols"/>
              <a:buNone/>
            </a:pPr>
            <a:endParaRPr dirty="0"/>
          </a:p>
          <a:p>
            <a:pPr marL="357188" lvl="1" indent="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</p:txBody>
      </p:sp>
      <p:pic>
        <p:nvPicPr>
          <p:cNvPr id="201" name="Google Shape;201;p25" descr="C:\Users\acauser2\Desktop\강의교안 작업\fig_4455\ch03_샘플\표 3-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8685" y="1379220"/>
            <a:ext cx="3167235" cy="1651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5" descr="C:\Users\acauser2\Desktop\강의교안 작업\fig_4455\ch03_샘플\코드 3-11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562" y="3657600"/>
            <a:ext cx="6091378" cy="12904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562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 dirty="0" smtClean="0"/>
              <a:t>테이블 </a:t>
            </a:r>
            <a:r>
              <a:rPr lang="ko-KR" dirty="0"/>
              <a:t>태그</a:t>
            </a:r>
            <a:endParaRPr dirty="0"/>
          </a:p>
        </p:txBody>
      </p:sp>
      <p:sp>
        <p:nvSpPr>
          <p:cNvPr id="209" name="Google Shape;209;p2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 sz="1600" dirty="0" smtClean="0"/>
              <a:t>시간표 </a:t>
            </a:r>
            <a:r>
              <a:rPr lang="ko-KR" sz="1600" dirty="0"/>
              <a:t>만들기</a:t>
            </a:r>
            <a:endParaRPr sz="1600" dirty="0"/>
          </a:p>
          <a:p>
            <a:pPr marL="357188" lvl="1" indent="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rPr lang="ko-KR" sz="1200" b="1" dirty="0"/>
              <a:t>2. 표에 셀 추가하기</a:t>
            </a:r>
            <a:endParaRPr sz="1200"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sz="1200" dirty="0"/>
          </a:p>
        </p:txBody>
      </p:sp>
      <p:grpSp>
        <p:nvGrpSpPr>
          <p:cNvPr id="4" name="그룹 3"/>
          <p:cNvGrpSpPr/>
          <p:nvPr/>
        </p:nvGrpSpPr>
        <p:grpSpPr>
          <a:xfrm>
            <a:off x="985627" y="1832465"/>
            <a:ext cx="7200432" cy="3189115"/>
            <a:chOff x="985627" y="1809605"/>
            <a:chExt cx="7200432" cy="3189115"/>
          </a:xfrm>
        </p:grpSpPr>
        <p:pic>
          <p:nvPicPr>
            <p:cNvPr id="211" name="Google Shape;211;p26" descr="C:\Users\acauser2\Desktop\강의교안 작업\fig_4455\ch03_샘플\코드 3-12(1).jp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85627" y="1809605"/>
              <a:ext cx="5878131" cy="7378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26" descr="C:\Users\acauser2\Desktop\강의교안 작업\fig_4455\ch03_샘플\코드 3-12(2).jpg"/>
            <p:cNvPicPr preferRelativeResize="0"/>
            <p:nvPr/>
          </p:nvPicPr>
          <p:blipFill rotWithShape="1">
            <a:blip r:embed="rId4">
              <a:alphaModFix/>
            </a:blip>
            <a:srcRect t="1887" b="37751"/>
            <a:stretch/>
          </p:blipFill>
          <p:spPr>
            <a:xfrm>
              <a:off x="1008487" y="2463652"/>
              <a:ext cx="5636153" cy="25350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26" descr="C:\Users\acauser2\Desktop\강의교안 작업\fig_4455\ch03_샘플\코드 3-12(2).jpg"/>
            <p:cNvPicPr preferRelativeResize="0"/>
            <p:nvPr/>
          </p:nvPicPr>
          <p:blipFill rotWithShape="1">
            <a:blip r:embed="rId4">
              <a:alphaModFix/>
            </a:blip>
            <a:srcRect t="62955" r="52713" b="2624"/>
            <a:stretch/>
          </p:blipFill>
          <p:spPr>
            <a:xfrm>
              <a:off x="5425385" y="1996026"/>
              <a:ext cx="2606095" cy="16539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직사각형 2"/>
            <p:cNvSpPr/>
            <p:nvPr/>
          </p:nvSpPr>
          <p:spPr>
            <a:xfrm>
              <a:off x="6446520" y="3535680"/>
              <a:ext cx="1584960" cy="468779"/>
            </a:xfrm>
            <a:prstGeom prst="rect">
              <a:avLst/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6F6F6"/>
                </a:solidFill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57501" y="4004460"/>
              <a:ext cx="3128558" cy="8215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476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1700" y="445025"/>
            <a:ext cx="5525133" cy="572700"/>
          </a:xfrm>
        </p:spPr>
        <p:txBody>
          <a:bodyPr/>
          <a:lstStyle/>
          <a:p>
            <a:r>
              <a:rPr lang="ko-KR" altLang="en-US" dirty="0" smtClean="0"/>
              <a:t>수업 시간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525133" cy="3416400"/>
          </a:xfrm>
        </p:spPr>
        <p:txBody>
          <a:bodyPr/>
          <a:lstStyle/>
          <a:p>
            <a:r>
              <a:rPr lang="ko-KR" altLang="en-US" dirty="0" smtClean="0"/>
              <a:t>매일 </a:t>
            </a:r>
            <a:r>
              <a:rPr lang="en-US" altLang="ko-KR" dirty="0" smtClean="0"/>
              <a:t>9</a:t>
            </a:r>
            <a:r>
              <a:rPr lang="ko-KR" altLang="en-US" dirty="0" smtClean="0"/>
              <a:t>시</a:t>
            </a:r>
            <a:r>
              <a:rPr lang="en-US" altLang="ko-KR" dirty="0" smtClean="0"/>
              <a:t>~18</a:t>
            </a:r>
            <a:r>
              <a:rPr lang="ko-KR" altLang="en-US" dirty="0" smtClean="0"/>
              <a:t>시 까지 </a:t>
            </a:r>
            <a:r>
              <a:rPr lang="en-US" altLang="ko-KR" dirty="0" smtClean="0"/>
              <a:t>(8</a:t>
            </a:r>
            <a:r>
              <a:rPr lang="ko-KR" altLang="en-US" dirty="0" smtClean="0"/>
              <a:t>시간 수업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매 시간 </a:t>
            </a:r>
            <a:r>
              <a:rPr lang="en-US" altLang="ko-KR" dirty="0" smtClean="0"/>
              <a:t>50</a:t>
            </a:r>
            <a:r>
              <a:rPr lang="ko-KR" altLang="en-US" dirty="0" smtClean="0"/>
              <a:t>분 수업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분 휴식</a:t>
            </a:r>
            <a:endParaRPr lang="en-US" altLang="ko-KR" dirty="0" smtClean="0"/>
          </a:p>
          <a:p>
            <a:r>
              <a:rPr lang="ko-KR" altLang="en-US" dirty="0" smtClean="0"/>
              <a:t>점심 시간 </a:t>
            </a:r>
            <a:r>
              <a:rPr lang="en-US" altLang="ko-KR" dirty="0" smtClean="0"/>
              <a:t>13</a:t>
            </a:r>
            <a:r>
              <a:rPr lang="ko-KR" altLang="en-US" dirty="0" smtClean="0"/>
              <a:t>시</a:t>
            </a:r>
            <a:r>
              <a:rPr lang="en-US" altLang="ko-KR" dirty="0" smtClean="0"/>
              <a:t>~14</a:t>
            </a:r>
            <a:r>
              <a:rPr lang="ko-KR" altLang="en-US" dirty="0" smtClean="0"/>
              <a:t>시 </a:t>
            </a:r>
            <a:r>
              <a:rPr lang="en-US" altLang="ko-KR" dirty="0" smtClean="0"/>
              <a:t>(1</a:t>
            </a:r>
            <a:r>
              <a:rPr lang="ko-KR" altLang="en-US" dirty="0" smtClean="0"/>
              <a:t>시간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440" y="262759"/>
            <a:ext cx="3026361" cy="4677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135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 dirty="0" smtClean="0"/>
              <a:t>테이블 </a:t>
            </a:r>
            <a:r>
              <a:rPr lang="ko-KR" dirty="0"/>
              <a:t>태그</a:t>
            </a:r>
            <a:endParaRPr dirty="0"/>
          </a:p>
        </p:txBody>
      </p:sp>
      <p:sp>
        <p:nvSpPr>
          <p:cNvPr id="220" name="Google Shape;220;p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dirty="0"/>
              <a:t>테이블 태그의 속성</a:t>
            </a: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="0"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="0"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="0"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357188" lvl="1" indent="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</p:txBody>
      </p:sp>
      <p:pic>
        <p:nvPicPr>
          <p:cNvPr id="221" name="Google Shape;221;p27" descr="C:\Users\acauser2\Desktop\강의교안 작업\fig_4455\ch03_샘플\표 3-6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7536" y="1867968"/>
            <a:ext cx="4565084" cy="18902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696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 dirty="0" smtClean="0"/>
              <a:t>테이블 </a:t>
            </a:r>
            <a:r>
              <a:rPr lang="ko-KR" dirty="0"/>
              <a:t>태그</a:t>
            </a:r>
            <a:endParaRPr dirty="0"/>
          </a:p>
        </p:txBody>
      </p:sp>
      <p:sp>
        <p:nvSpPr>
          <p:cNvPr id="227" name="Google Shape;227;p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 sz="1600" dirty="0" smtClean="0"/>
              <a:t>행</a:t>
            </a:r>
            <a:r>
              <a:rPr lang="ko-KR" sz="1600" dirty="0"/>
              <a:t>·열 병합 표 생성</a:t>
            </a:r>
            <a:endParaRPr sz="1600" dirty="0"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 sz="1200" dirty="0"/>
              <a:t>colspan 속성과 rowspan 속성을 </a:t>
            </a:r>
            <a:r>
              <a:rPr lang="ko-KR" sz="1200" dirty="0" smtClean="0"/>
              <a:t>적용</a:t>
            </a:r>
            <a:endParaRPr sz="1200" b="0" dirty="0"/>
          </a:p>
        </p:txBody>
      </p:sp>
      <p:pic>
        <p:nvPicPr>
          <p:cNvPr id="229" name="Google Shape;229;p28" descr="C:\Users\acauser2\Desktop\강의교안 작업\fig_4455\ch03_샘플\코드 3-1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2060" y="1965960"/>
            <a:ext cx="5364480" cy="3002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990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 dirty="0" smtClean="0"/>
              <a:t>미디어 </a:t>
            </a:r>
            <a:r>
              <a:rPr lang="ko-KR" dirty="0"/>
              <a:t>태그</a:t>
            </a:r>
            <a:endParaRPr dirty="0"/>
          </a:p>
        </p:txBody>
      </p:sp>
      <p:sp>
        <p:nvSpPr>
          <p:cNvPr id="235" name="Google Shape;235;p2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b="0" dirty="0"/>
              <a:t>미디어 태그</a:t>
            </a:r>
            <a:endParaRPr b="0"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0" dirty="0"/>
              <a:t>이미지, 오디오, 비디오 등 멀티미디어를 넣을 때 사용</a:t>
            </a:r>
            <a:endParaRPr b="0"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="0"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="0"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357188" lvl="1" indent="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</p:txBody>
      </p:sp>
      <p:pic>
        <p:nvPicPr>
          <p:cNvPr id="236" name="Google Shape;236;p29" descr="C:\Users\acauser2\Desktop\강의교안 작업\fig_4455\ch03_샘플\표 3-7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839" y="2279069"/>
            <a:ext cx="4146238" cy="11881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610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 dirty="0" smtClean="0"/>
              <a:t>미디어 </a:t>
            </a:r>
            <a:r>
              <a:rPr lang="ko-KR" dirty="0"/>
              <a:t>태그</a:t>
            </a:r>
            <a:endParaRPr dirty="0"/>
          </a:p>
        </p:txBody>
      </p:sp>
      <p:sp>
        <p:nvSpPr>
          <p:cNvPr id="242" name="Google Shape;242;p3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b="0"/>
              <a:t>미디어 태그 속성</a:t>
            </a:r>
            <a:endParaRPr b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0"/>
              <a:t>이미지, 오디오, 비디오에 필요한 추가 정보는 속성을 사용</a:t>
            </a:r>
            <a:endParaRPr b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57188" lvl="1" indent="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</p:txBody>
      </p:sp>
      <p:pic>
        <p:nvPicPr>
          <p:cNvPr id="243" name="Google Shape;243;p30" descr="C:\Users\acauser2\Desktop\강의교안 작업\fig_4455\ch03_샘플\표 3-8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0680" y="2072640"/>
            <a:ext cx="5501640" cy="2834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451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 dirty="0" smtClean="0"/>
              <a:t>미디어 </a:t>
            </a:r>
            <a:r>
              <a:rPr lang="ko-KR" dirty="0"/>
              <a:t>태그</a:t>
            </a:r>
            <a:endParaRPr dirty="0"/>
          </a:p>
        </p:txBody>
      </p:sp>
      <p:sp>
        <p:nvSpPr>
          <p:cNvPr id="249" name="Google Shape;249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45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 sz="1600" dirty="0" smtClean="0"/>
              <a:t>멀티미디어</a:t>
            </a:r>
            <a:r>
              <a:rPr lang="ko-KR" sz="1600" dirty="0"/>
              <a:t>(이미지, 오디오, 비디오) 삽입</a:t>
            </a:r>
            <a:endParaRPr sz="1600" dirty="0"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 sz="1200" b="1" dirty="0"/>
              <a:t>1. 이미지 삽입하기</a:t>
            </a:r>
            <a:endParaRPr sz="1200" b="1" dirty="0"/>
          </a:p>
          <a:p>
            <a:pPr marL="720725" lvl="2" indent="-185737" algn="l" rtl="0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</a:pPr>
            <a:r>
              <a:rPr lang="ko-KR" sz="1200" dirty="0"/>
              <a:t>이미지 파일 준비 : 준비 파일(이미지.jpg)을 HTML 페이지와 같은 폴더에 </a:t>
            </a:r>
            <a:r>
              <a:rPr lang="ko-KR" sz="1200" dirty="0" smtClean="0"/>
              <a:t>넣기</a:t>
            </a:r>
            <a:endParaRPr sz="1200" dirty="0"/>
          </a:p>
        </p:txBody>
      </p:sp>
      <p:pic>
        <p:nvPicPr>
          <p:cNvPr id="251" name="Google Shape;251;p31" descr="C:\Users\acauser2\Desktop\강의교안 작업\fig_4455\ch03_샘플\코드 3-1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9779" y="2224955"/>
            <a:ext cx="6299780" cy="1443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1" descr="C:\Users\acauser2\Desktop\강의교안 작업\fig_4455\ch03_샘플\코드 3-14 결과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12901" y="3436620"/>
            <a:ext cx="4509077" cy="1493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23759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 dirty="0" smtClean="0"/>
              <a:t>미디어 </a:t>
            </a:r>
            <a:r>
              <a:rPr lang="ko-KR" dirty="0"/>
              <a:t>태그</a:t>
            </a:r>
            <a:endParaRPr dirty="0"/>
          </a:p>
        </p:txBody>
      </p:sp>
      <p:sp>
        <p:nvSpPr>
          <p:cNvPr id="258" name="Google Shape;258;p3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 sz="1600" dirty="0" smtClean="0"/>
              <a:t>멀티미디어</a:t>
            </a:r>
            <a:r>
              <a:rPr lang="ko-KR" sz="1600" dirty="0"/>
              <a:t>(이미지, 오디오, 비디오) 삽입</a:t>
            </a:r>
            <a:endParaRPr sz="1600" dirty="0"/>
          </a:p>
          <a:p>
            <a:pPr marL="357188" lvl="1" indent="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rPr lang="ko-KR" sz="1200" b="1" dirty="0"/>
              <a:t>2. 음악 삽입하기</a:t>
            </a:r>
            <a:endParaRPr sz="1200" b="1" dirty="0"/>
          </a:p>
          <a:p>
            <a:pPr marL="720725" lvl="2" indent="-185737" algn="l" rtl="0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</a:pPr>
            <a:r>
              <a:rPr lang="ko-KR" sz="1200" dirty="0"/>
              <a:t>음악 파일 준비 : 준비 파일(오디오.mp3)을 HTML 페이지와 같은 폴더에 </a:t>
            </a:r>
            <a:r>
              <a:rPr lang="ko-KR" sz="1200" dirty="0" smtClean="0"/>
              <a:t>넣기</a:t>
            </a:r>
            <a:endParaRPr sz="1200" dirty="0"/>
          </a:p>
        </p:txBody>
      </p:sp>
      <p:pic>
        <p:nvPicPr>
          <p:cNvPr id="260" name="Google Shape;260;p32" descr="C:\Users\acauser2\Desktop\강의교안 작업\fig_4455\ch03_샘플\코드 3-1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2040" y="2263140"/>
            <a:ext cx="6347460" cy="2606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041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입력 양식 </a:t>
            </a:r>
            <a:r>
              <a:rPr lang="ko" dirty="0" smtClean="0"/>
              <a:t>작성</a:t>
            </a:r>
            <a:r>
              <a:rPr lang="en-US" altLang="ko" dirty="0" smtClean="0"/>
              <a:t> (HTML form)</a:t>
            </a:r>
            <a:endParaRPr dirty="0"/>
          </a:p>
        </p:txBody>
      </p:sp>
      <p:sp>
        <p:nvSpPr>
          <p:cNvPr id="178" name="Google Shape;178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Tx/>
              <a:buChar char="-"/>
            </a:pPr>
            <a:r>
              <a:rPr lang="ko-KR" altLang="en-US" dirty="0" smtClean="0"/>
              <a:t>사용자의 데이터를 서버에 전송하는 방법</a:t>
            </a:r>
            <a:endParaRPr lang="en-US" altLang="ko-KR" dirty="0" smtClean="0"/>
          </a:p>
          <a:p>
            <a:pPr marL="742950" lvl="1" indent="-285750">
              <a:spcAft>
                <a:spcPts val="1200"/>
              </a:spcAft>
              <a:buFontTx/>
              <a:buChar char="-"/>
            </a:pPr>
            <a:r>
              <a:rPr lang="ko-KR" altLang="en-US" dirty="0" smtClean="0"/>
              <a:t>로그인</a:t>
            </a:r>
            <a:endParaRPr lang="en-US" altLang="ko-KR" dirty="0" smtClean="0"/>
          </a:p>
          <a:p>
            <a:pPr marL="742950" lvl="1" indent="-285750">
              <a:spcAft>
                <a:spcPts val="1200"/>
              </a:spcAft>
              <a:buFontTx/>
              <a:buChar char="-"/>
            </a:pPr>
            <a:r>
              <a:rPr lang="ko-KR" altLang="en-US" dirty="0" smtClean="0"/>
              <a:t>회원가입</a:t>
            </a:r>
            <a:endParaRPr lang="en-US" altLang="ko-KR" dirty="0" smtClean="0"/>
          </a:p>
          <a:p>
            <a:pPr marL="742950" lvl="1" indent="-285750">
              <a:spcAft>
                <a:spcPts val="1200"/>
              </a:spcAft>
              <a:buFontTx/>
              <a:buChar char="-"/>
            </a:pPr>
            <a:r>
              <a:rPr lang="ko-KR" altLang="en-US" dirty="0" smtClean="0"/>
              <a:t>글 작성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파일 업로드</a:t>
            </a:r>
            <a:endParaRPr lang="en-US" altLang="ko-KR" dirty="0" smtClean="0"/>
          </a:p>
          <a:p>
            <a:pPr marL="742950" lvl="1" indent="-285750">
              <a:spcAft>
                <a:spcPts val="1200"/>
              </a:spcAft>
              <a:buFontTx/>
              <a:buChar char="-"/>
            </a:pPr>
            <a:r>
              <a:rPr lang="ko-KR" altLang="en-US" dirty="0" smtClean="0"/>
              <a:t>설문 조사 등</a:t>
            </a:r>
            <a:endParaRPr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893" y="2251987"/>
            <a:ext cx="2185693" cy="212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911" y="2251988"/>
            <a:ext cx="3237715" cy="212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" altLang="ko-KR" dirty="0"/>
              <a:t>입력 양식 작성</a:t>
            </a:r>
            <a:r>
              <a:rPr lang="en-US" altLang="ko" dirty="0"/>
              <a:t> (HTML form)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49680"/>
            <a:ext cx="3903943" cy="3444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763" y="1249680"/>
            <a:ext cx="3904803" cy="2521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86454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Form </a:t>
            </a:r>
            <a:r>
              <a:rPr lang="ko-KR" altLang="en-US" dirty="0" smtClean="0"/>
              <a:t>동작 원리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70813"/>
            <a:ext cx="8524360" cy="3178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89702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Form </a:t>
            </a:r>
            <a:r>
              <a:rPr lang="ko-KR" altLang="en-US" dirty="0" smtClean="0"/>
              <a:t>기본 구조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1668780"/>
            <a:ext cx="1881140" cy="2186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361" y="563880"/>
            <a:ext cx="4358639" cy="4199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269" y="2498626"/>
            <a:ext cx="408949" cy="414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3540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 dirty="0" smtClean="0"/>
              <a:t>인터넷과 </a:t>
            </a:r>
            <a:r>
              <a:rPr lang="ko-KR" dirty="0"/>
              <a:t>웹 시작</a:t>
            </a:r>
            <a:endParaRPr dirty="0"/>
          </a:p>
        </p:txBody>
      </p:sp>
      <p:sp>
        <p:nvSpPr>
          <p:cNvPr id="81" name="Google Shape;81;p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 dirty="0"/>
              <a:t>인터넷 vs. 웹</a:t>
            </a: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 dirty="0"/>
              <a:t>인터넷은 전 세계를 연결하는 국제 정보 통신망으로, 컴퓨터나 </a:t>
            </a:r>
            <a:r>
              <a:rPr lang="ko-KR" dirty="0" err="1"/>
              <a:t>스마트폰</a:t>
            </a:r>
            <a:r>
              <a:rPr lang="ko-KR" dirty="0"/>
              <a:t> 같은 디지털기기로 연결되어 사람들이 정보를 공유할 수 있는 공간</a:t>
            </a: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 dirty="0"/>
              <a:t>웹은 인터넷 공간에서 제공하는 서비스</a:t>
            </a:r>
            <a:endParaRPr dirty="0"/>
          </a:p>
        </p:txBody>
      </p:sp>
      <p:pic>
        <p:nvPicPr>
          <p:cNvPr id="82" name="Google Shape;8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31961" y="2720340"/>
            <a:ext cx="3649939" cy="21725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053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Form </a:t>
            </a:r>
            <a:r>
              <a:rPr lang="ko-KR" altLang="en-US" dirty="0" smtClean="0"/>
              <a:t>태그 속성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</a:t>
            </a:r>
            <a:r>
              <a:rPr lang="en-US" altLang="ko-KR" dirty="0" smtClean="0"/>
              <a:t>ction : </a:t>
            </a:r>
            <a:r>
              <a:rPr lang="ko-KR" altLang="en-US" dirty="0" err="1" smtClean="0"/>
              <a:t>폼데이터를</a:t>
            </a:r>
            <a:r>
              <a:rPr lang="ko-KR" altLang="en-US" dirty="0" smtClean="0"/>
              <a:t> 전송하면 받는 </a:t>
            </a:r>
            <a:r>
              <a:rPr lang="ko-KR" altLang="en-US" dirty="0" err="1" smtClean="0"/>
              <a:t>서버쪽</a:t>
            </a:r>
            <a:r>
              <a:rPr lang="ko-KR" altLang="en-US" dirty="0" smtClean="0"/>
              <a:t> 파일 지정</a:t>
            </a:r>
            <a:endParaRPr lang="en-US" altLang="ko-KR" dirty="0" smtClean="0"/>
          </a:p>
          <a:p>
            <a:r>
              <a:rPr lang="en-US" altLang="ko-KR" dirty="0" smtClean="0"/>
              <a:t>method : </a:t>
            </a:r>
            <a:r>
              <a:rPr lang="ko-KR" altLang="en-US" dirty="0" smtClean="0"/>
              <a:t>폼을 서버에 전송하는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종류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get / post</a:t>
            </a:r>
          </a:p>
          <a:p>
            <a:r>
              <a:rPr lang="en-US" altLang="ko-KR" dirty="0" smtClean="0"/>
              <a:t>name : </a:t>
            </a:r>
            <a:r>
              <a:rPr lang="ko-KR" altLang="en-US" dirty="0" smtClean="0"/>
              <a:t>폼 이름 </a:t>
            </a:r>
            <a:r>
              <a:rPr lang="ko-KR" altLang="en-US" dirty="0" err="1" smtClean="0"/>
              <a:t>식별자</a:t>
            </a:r>
            <a:endParaRPr lang="en-US" altLang="ko-KR" dirty="0" smtClean="0"/>
          </a:p>
          <a:p>
            <a:r>
              <a:rPr lang="en-US" altLang="ko-KR" dirty="0" smtClean="0"/>
              <a:t>target </a:t>
            </a:r>
          </a:p>
          <a:p>
            <a:pPr lvl="1"/>
            <a:r>
              <a:rPr lang="en-US" altLang="ko-KR" dirty="0" smtClean="0"/>
              <a:t>action </a:t>
            </a:r>
            <a:r>
              <a:rPr lang="ko-KR" altLang="en-US" dirty="0" smtClean="0"/>
              <a:t>파일을 현재 창이 아닌 다른 창에서 열도록 할 때 지정</a:t>
            </a:r>
            <a:endParaRPr lang="en-US" altLang="ko-KR" dirty="0" smtClean="0"/>
          </a:p>
          <a:p>
            <a:r>
              <a:rPr lang="en-US" altLang="ko-KR" dirty="0" err="1" smtClean="0"/>
              <a:t>enctype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폼 데이터가 서버에 전송 할 때 </a:t>
            </a:r>
            <a:r>
              <a:rPr lang="en-US" altLang="ko-KR" dirty="0" smtClean="0"/>
              <a:t>encoding</a:t>
            </a:r>
            <a:r>
              <a:rPr lang="ko-KR" altLang="en-US" dirty="0" smtClean="0"/>
              <a:t> 되는 방식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파일 전송 시 사용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enctype</a:t>
            </a:r>
            <a:r>
              <a:rPr lang="en-US" altLang="ko-KR" dirty="0" smtClean="0"/>
              <a:t>="multipart/form-data"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34459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Form method : GET/POST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GET</a:t>
            </a:r>
          </a:p>
          <a:p>
            <a:pPr lvl="1"/>
            <a:r>
              <a:rPr lang="en-US" altLang="ko-KR" dirty="0" smtClean="0"/>
              <a:t>&lt;form method="</a:t>
            </a:r>
            <a:r>
              <a:rPr lang="en-US" altLang="ko-KR" b="1" dirty="0" smtClean="0">
                <a:solidFill>
                  <a:srgbClr val="FF0000"/>
                </a:solidFill>
              </a:rPr>
              <a:t>GET</a:t>
            </a:r>
            <a:r>
              <a:rPr lang="en-US" altLang="ko-KR" dirty="0" smtClean="0"/>
              <a:t>" action=""&gt;</a:t>
            </a:r>
          </a:p>
          <a:p>
            <a:pPr lvl="1"/>
            <a:r>
              <a:rPr lang="en-US" altLang="ko-KR" dirty="0" smtClean="0"/>
              <a:t>default </a:t>
            </a:r>
            <a:r>
              <a:rPr lang="ko-KR" altLang="en-US" dirty="0" smtClean="0"/>
              <a:t>값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URL</a:t>
            </a:r>
            <a:r>
              <a:rPr lang="ko-KR" altLang="en-US" dirty="0" smtClean="0"/>
              <a:t>에 폼 데이터가 </a:t>
            </a:r>
            <a:r>
              <a:rPr lang="ko-KR" altLang="en-US" dirty="0" err="1" smtClean="0"/>
              <a:t>쿼리스트링</a:t>
            </a:r>
            <a:r>
              <a:rPr lang="ko-KR" altLang="en-US" dirty="0" smtClean="0"/>
              <a:t> 형식으로 </a:t>
            </a:r>
            <a:r>
              <a:rPr lang="ko-KR" altLang="en-US" dirty="0"/>
              <a:t>포</a:t>
            </a:r>
            <a:r>
              <a:rPr lang="ko-KR" altLang="en-US" dirty="0" smtClean="0"/>
              <a:t>함되어 전송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url?user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KIM&amp;msg</a:t>
            </a:r>
            <a:r>
              <a:rPr lang="en-US" altLang="ko-KR" dirty="0" smtClean="0"/>
              <a:t>=HELLO</a:t>
            </a:r>
          </a:p>
          <a:p>
            <a:pPr lvl="1"/>
            <a:r>
              <a:rPr lang="ko-KR" altLang="en-US" dirty="0" err="1" smtClean="0"/>
              <a:t>퍼머링크</a:t>
            </a:r>
            <a:r>
              <a:rPr lang="en-US" altLang="ko-KR" dirty="0" smtClean="0"/>
              <a:t>(permalink, </a:t>
            </a:r>
            <a:r>
              <a:rPr lang="ko-KR" altLang="en-US" dirty="0" smtClean="0"/>
              <a:t>고유한 주소체계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사용될 수 있음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 smtClean="0"/>
              <a:t>POST</a:t>
            </a:r>
          </a:p>
          <a:p>
            <a:pPr lvl="1"/>
            <a:r>
              <a:rPr lang="en-US" altLang="ko-KR" dirty="0"/>
              <a:t>&lt;form method</a:t>
            </a:r>
            <a:r>
              <a:rPr lang="en-US" altLang="ko-KR" dirty="0" smtClean="0"/>
              <a:t>="</a:t>
            </a:r>
            <a:r>
              <a:rPr lang="en-US" altLang="ko-KR" b="1" dirty="0" smtClean="0">
                <a:solidFill>
                  <a:srgbClr val="FF0000"/>
                </a:solidFill>
              </a:rPr>
              <a:t>POST</a:t>
            </a:r>
            <a:r>
              <a:rPr lang="en-US" altLang="ko-KR" dirty="0" smtClean="0"/>
              <a:t>" </a:t>
            </a:r>
            <a:r>
              <a:rPr lang="en-US" altLang="ko-KR" dirty="0"/>
              <a:t>action</a:t>
            </a:r>
            <a:r>
              <a:rPr lang="en-US" altLang="ko-KR" dirty="0" smtClean="0"/>
              <a:t>=""&gt;</a:t>
            </a:r>
          </a:p>
          <a:p>
            <a:pPr lvl="1"/>
            <a:r>
              <a:rPr lang="ko-KR" altLang="en-US" dirty="0" smtClean="0"/>
              <a:t>폼 데이터는 </a:t>
            </a:r>
            <a:r>
              <a:rPr lang="en-US" altLang="ko-KR" dirty="0" smtClean="0"/>
              <a:t>header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body</a:t>
            </a:r>
            <a:r>
              <a:rPr lang="ko-KR" altLang="en-US" dirty="0" smtClean="0"/>
              <a:t>에 담겨 전송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URL</a:t>
            </a:r>
            <a:r>
              <a:rPr lang="ko-KR" altLang="en-US" dirty="0" smtClean="0"/>
              <a:t>에 표시 되지 않음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전송할 수 있는 데이터 길이 제한이 없음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GET </a:t>
            </a:r>
            <a:r>
              <a:rPr lang="ko-KR" altLang="en-US" dirty="0" smtClean="0"/>
              <a:t>방식 보다 </a:t>
            </a:r>
            <a:r>
              <a:rPr lang="ko-KR" altLang="en-US" dirty="0" err="1" smtClean="0"/>
              <a:t>보안성이</a:t>
            </a:r>
            <a:r>
              <a:rPr lang="ko-KR" altLang="en-US" dirty="0" smtClean="0"/>
              <a:t> 높음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1846987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Form Element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참고 </a:t>
            </a:r>
            <a:r>
              <a:rPr lang="en-US" altLang="ko-KR" dirty="0" smtClean="0"/>
              <a:t>: https</a:t>
            </a:r>
            <a:r>
              <a:rPr lang="en-US" altLang="ko-KR" dirty="0"/>
              <a:t>://</a:t>
            </a:r>
            <a:r>
              <a:rPr lang="en-US" altLang="ko-KR" dirty="0" smtClean="0"/>
              <a:t>www.w3schools.com/html/html_form_elements.asp</a:t>
            </a:r>
            <a:endParaRPr lang="en-US" altLang="ko-KR" dirty="0"/>
          </a:p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fieldset</a:t>
            </a:r>
            <a:r>
              <a:rPr lang="en-US" altLang="ko-KR" dirty="0" smtClean="0"/>
              <a:t>&gt;, &lt;legend&gt;</a:t>
            </a:r>
          </a:p>
          <a:p>
            <a:r>
              <a:rPr lang="en-US" altLang="ko-KR" dirty="0" smtClean="0"/>
              <a:t>&lt;input&gt;</a:t>
            </a:r>
          </a:p>
          <a:p>
            <a:pPr lvl="1"/>
            <a:r>
              <a:rPr lang="ko-KR" altLang="en-US" dirty="0" smtClean="0"/>
              <a:t>폼 태그 내에 다양한 모양으로 입력 가능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type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text, password, radio, checkbox, button, hidden, file, submit, reset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name : </a:t>
            </a:r>
            <a:r>
              <a:rPr lang="ko-KR" altLang="en-US" dirty="0" err="1" smtClean="0"/>
              <a:t>엘리먼트</a:t>
            </a:r>
            <a:r>
              <a:rPr lang="ko-KR" altLang="en-US" dirty="0" smtClean="0"/>
              <a:t> 이름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id : </a:t>
            </a:r>
            <a:r>
              <a:rPr lang="ko-KR" altLang="en-US" dirty="0" err="1" smtClean="0"/>
              <a:t>엘리먼트</a:t>
            </a:r>
            <a:r>
              <a:rPr lang="ko-KR" altLang="en-US" dirty="0" smtClean="0"/>
              <a:t> </a:t>
            </a:r>
            <a:r>
              <a:rPr lang="en-US" altLang="ko-KR" dirty="0" smtClean="0"/>
              <a:t>id</a:t>
            </a:r>
          </a:p>
          <a:p>
            <a:pPr lvl="1"/>
            <a:r>
              <a:rPr lang="en-US" altLang="ko-KR" dirty="0" err="1" smtClean="0"/>
              <a:t>readonly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읽기 전용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maxlength</a:t>
            </a:r>
            <a:r>
              <a:rPr lang="en-US" altLang="ko-KR" dirty="0" smtClean="0"/>
              <a:t>="10" : </a:t>
            </a:r>
            <a:r>
              <a:rPr lang="ko-KR" altLang="en-US" dirty="0" smtClean="0"/>
              <a:t>입력 글자 수 개수 지정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html5</a:t>
            </a:r>
            <a:r>
              <a:rPr lang="ko-KR" altLang="en-US" dirty="0" smtClean="0"/>
              <a:t>에 추가된 속성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required, autofocus, placeholder, pattern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49561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310" y="1635443"/>
            <a:ext cx="4217670" cy="230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13643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1 </a:t>
            </a:r>
            <a:r>
              <a:rPr lang="ko-KR" altLang="en-US" dirty="0" smtClean="0"/>
              <a:t>소스 코드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1277209"/>
            <a:ext cx="8275320" cy="3340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54284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Form Element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&lt;select&gt;, &lt;</a:t>
            </a:r>
            <a:r>
              <a:rPr lang="en-US" altLang="ko-KR" dirty="0" err="1" smtClean="0"/>
              <a:t>optgroup</a:t>
            </a:r>
            <a:r>
              <a:rPr lang="en-US" altLang="ko-KR" dirty="0" smtClean="0"/>
              <a:t>&gt;, &lt;option&gt;</a:t>
            </a:r>
          </a:p>
          <a:p>
            <a:pPr lvl="1"/>
            <a:r>
              <a:rPr lang="ko-KR" altLang="en-US" dirty="0" smtClean="0"/>
              <a:t>목록 중의 항목을 선택하는 태그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multiple, selected </a:t>
            </a:r>
            <a:r>
              <a:rPr lang="ko-KR" altLang="en-US" dirty="0" smtClean="0"/>
              <a:t>속성 제공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5" y="2538914"/>
            <a:ext cx="3731895" cy="1407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340" y="1036320"/>
            <a:ext cx="3158891" cy="3649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13919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Form Element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textarea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본문내용 </a:t>
            </a:r>
            <a:r>
              <a:rPr lang="en-US" altLang="ko-KR" dirty="0" smtClean="0"/>
              <a:t>&lt;/</a:t>
            </a:r>
            <a:r>
              <a:rPr lang="en-US" altLang="ko-KR" dirty="0" err="1" smtClean="0"/>
              <a:t>textarea</a:t>
            </a:r>
            <a:r>
              <a:rPr lang="en-US" altLang="ko-KR" dirty="0" smtClean="0"/>
              <a:t>&gt;</a:t>
            </a:r>
          </a:p>
          <a:p>
            <a:pPr lvl="1"/>
            <a:r>
              <a:rPr lang="ko-KR" altLang="en-US" dirty="0" smtClean="0"/>
              <a:t>여러 줄의 텍스트를 입력 받을 때 사용하는 태그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rows, cols </a:t>
            </a:r>
            <a:r>
              <a:rPr lang="ko-KR" altLang="en-US" dirty="0" smtClean="0"/>
              <a:t>속성 제공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94" y="2380941"/>
            <a:ext cx="3418920" cy="1215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95" y="4002323"/>
            <a:ext cx="5002530" cy="578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85497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Form </a:t>
            </a:r>
            <a:r>
              <a:rPr lang="en-US" altLang="ko-KR" dirty="0" smtClean="0"/>
              <a:t>Element (HTML5 </a:t>
            </a:r>
            <a:r>
              <a:rPr lang="ko-KR" altLang="en-US" dirty="0" smtClean="0"/>
              <a:t>추가 됨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datalist</a:t>
            </a:r>
            <a:r>
              <a:rPr lang="en-US" altLang="ko-KR" dirty="0" smtClean="0"/>
              <a:t>&gt;</a:t>
            </a:r>
          </a:p>
          <a:p>
            <a:pPr lvl="1"/>
            <a:r>
              <a:rPr lang="ko-KR" altLang="en-US" dirty="0" smtClean="0"/>
              <a:t>텍스트 입력 </a:t>
            </a:r>
            <a:r>
              <a:rPr lang="ko-KR" altLang="en-US" dirty="0" err="1" smtClean="0"/>
              <a:t>엘리먼트이며</a:t>
            </a:r>
            <a:r>
              <a:rPr lang="ko-KR" altLang="en-US" dirty="0" smtClean="0"/>
              <a:t> 클릭하면 후보 목록을 제공할 수 있음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text + option </a:t>
            </a:r>
            <a:r>
              <a:rPr lang="ko-KR" altLang="en-US" dirty="0" smtClean="0"/>
              <a:t>기능</a:t>
            </a:r>
            <a:endParaRPr lang="en-US" altLang="ko-KR" dirty="0" smtClean="0"/>
          </a:p>
          <a:p>
            <a:r>
              <a:rPr lang="en-US" altLang="ko-KR" dirty="0" smtClean="0"/>
              <a:t>&lt;input&gt;</a:t>
            </a:r>
          </a:p>
          <a:p>
            <a:pPr lvl="1"/>
            <a:r>
              <a:rPr lang="ko-KR" altLang="en-US" dirty="0" smtClean="0"/>
              <a:t>시간관련 </a:t>
            </a:r>
            <a:r>
              <a:rPr lang="en-US" altLang="ko-KR" dirty="0" smtClean="0"/>
              <a:t>type</a:t>
            </a:r>
          </a:p>
          <a:p>
            <a:pPr lvl="2"/>
            <a:r>
              <a:rPr lang="en-US" altLang="ko-KR" dirty="0" smtClean="0"/>
              <a:t>date, month, week, time, date time ...</a:t>
            </a:r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숫자 입력 </a:t>
            </a:r>
            <a:r>
              <a:rPr lang="en-US" altLang="ko-KR" dirty="0" smtClean="0"/>
              <a:t>type</a:t>
            </a:r>
          </a:p>
          <a:p>
            <a:pPr lvl="2"/>
            <a:r>
              <a:rPr lang="en-US" altLang="ko-KR" dirty="0" smtClean="0"/>
              <a:t>number, range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993" y="3008320"/>
            <a:ext cx="4685727" cy="301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619" y="1518610"/>
            <a:ext cx="2214563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06568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Form Element (HTML5 </a:t>
            </a:r>
            <a:r>
              <a:rPr lang="ko-KR" altLang="en-US" dirty="0"/>
              <a:t>추가 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1195225"/>
          </a:xfrm>
        </p:spPr>
        <p:txBody>
          <a:bodyPr/>
          <a:lstStyle/>
          <a:p>
            <a:r>
              <a:rPr lang="en-US" altLang="ko-KR" dirty="0" smtClean="0"/>
              <a:t>&lt;input&gt;</a:t>
            </a:r>
          </a:p>
          <a:p>
            <a:pPr lvl="1"/>
            <a:r>
              <a:rPr lang="en-US" altLang="ko-KR" dirty="0" smtClean="0"/>
              <a:t>color type</a:t>
            </a:r>
          </a:p>
          <a:p>
            <a:pPr lvl="1"/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640" y="1998638"/>
            <a:ext cx="5615940" cy="189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640" y="2347700"/>
            <a:ext cx="2179320" cy="2594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32737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웹 사이트 작업 </a:t>
            </a:r>
            <a:r>
              <a:rPr lang="ko" dirty="0" smtClean="0"/>
              <a:t>순서</a:t>
            </a:r>
            <a:r>
              <a:rPr lang="en-US" altLang="ko" dirty="0" smtClean="0"/>
              <a:t>(Front-end)</a:t>
            </a:r>
            <a:endParaRPr dirty="0"/>
          </a:p>
        </p:txBody>
      </p:sp>
      <p:graphicFrame>
        <p:nvGraphicFramePr>
          <p:cNvPr id="166" name="Google Shape;166;p30"/>
          <p:cNvGraphicFramePr/>
          <p:nvPr/>
        </p:nvGraphicFramePr>
        <p:xfrm>
          <a:off x="477000" y="1825025"/>
          <a:ext cx="8190000" cy="1493460"/>
        </p:xfrm>
        <a:graphic>
          <a:graphicData uri="http://schemas.openxmlformats.org/drawingml/2006/table">
            <a:tbl>
              <a:tblPr>
                <a:noFill/>
                <a:tableStyleId>{786A2058-B8E3-4F11-AA4C-7878732E6F1F}</a:tableStyleId>
              </a:tblPr>
              <a:tblGrid>
                <a:gridCol w="1365000"/>
                <a:gridCol w="1365000"/>
                <a:gridCol w="1365000"/>
                <a:gridCol w="1365000"/>
                <a:gridCol w="1365000"/>
                <a:gridCol w="1365000"/>
              </a:tblGrid>
              <a:tr h="210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웹사이트 기획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사이트맵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UI 설계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디자인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코드 구현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배포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210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주제</a:t>
                      </a:r>
                      <a:endParaRPr sz="12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타겟 대상</a:t>
                      </a:r>
                      <a:endParaRPr sz="12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무엇을 제공 할지?</a:t>
                      </a:r>
                      <a:endParaRPr sz="12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페르소나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웹사이트 구성</a:t>
                      </a:r>
                      <a:endParaRPr sz="12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페이지 링크</a:t>
                      </a:r>
                      <a:endParaRPr sz="12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계층 구조</a:t>
                      </a:r>
                      <a:endParaRPr sz="12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와이어 프레임</a:t>
                      </a:r>
                      <a:endParaRPr sz="12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텍스트 라인</a:t>
                      </a:r>
                      <a:endParaRPr sz="12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박스로 작성</a:t>
                      </a:r>
                      <a:endParaRPr sz="12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레이아웃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디자인 샘플</a:t>
                      </a:r>
                      <a:endParaRPr sz="12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포토샵, 일러스트</a:t>
                      </a:r>
                      <a:endParaRPr sz="12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스케치 툴</a:t>
                      </a:r>
                      <a:endParaRPr sz="12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디자인 소프트웨어 활용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HTML</a:t>
                      </a:r>
                      <a:endParaRPr sz="12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CSS</a:t>
                      </a:r>
                      <a:endParaRPr sz="12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자바스크립트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웹호스팅</a:t>
                      </a:r>
                      <a:endParaRPr sz="12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FTP</a:t>
                      </a:r>
                      <a:endParaRPr sz="12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클라우드</a:t>
                      </a:r>
                      <a:endParaRPr sz="12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도메인</a:t>
                      </a:r>
                      <a:endParaRPr sz="12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0998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 dirty="0" smtClean="0"/>
              <a:t>인터넷과 </a:t>
            </a:r>
            <a:r>
              <a:rPr lang="ko-KR" dirty="0"/>
              <a:t>웹 시작</a:t>
            </a:r>
            <a:endParaRPr dirty="0"/>
          </a:p>
        </p:txBody>
      </p:sp>
      <p:sp>
        <p:nvSpPr>
          <p:cNvPr id="95" name="Google Shape;95;p1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팀 버너스 리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최초 웹 개발자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W3CWorld Wide Web Consortium  창설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HTML 표준을 비롯한 웹 표준안을 제작, 제안하는 일을 하는 국제적인 웹 표준화 단체</a:t>
            </a: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96" name="Google Shape;9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0268" y="2625756"/>
            <a:ext cx="4002732" cy="15121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" name="Google Shape;97;p13"/>
          <p:cNvGrpSpPr/>
          <p:nvPr/>
        </p:nvGrpSpPr>
        <p:grpSpPr>
          <a:xfrm>
            <a:off x="5376517" y="2625756"/>
            <a:ext cx="2487323" cy="2251044"/>
            <a:chOff x="6237576" y="3501008"/>
            <a:chExt cx="2554981" cy="2647052"/>
          </a:xfrm>
        </p:grpSpPr>
        <p:pic>
          <p:nvPicPr>
            <p:cNvPr id="98" name="Google Shape;98;p1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237576" y="3501008"/>
              <a:ext cx="2554981" cy="26470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Google Shape;99;p13"/>
            <p:cNvSpPr/>
            <p:nvPr/>
          </p:nvSpPr>
          <p:spPr>
            <a:xfrm>
              <a:off x="7668344" y="3501008"/>
              <a:ext cx="1124213" cy="28803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4512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0525" y="152400"/>
            <a:ext cx="446295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과정 실습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테이블을 이용한 이력서 작성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680" y="1126942"/>
            <a:ext cx="3177540" cy="3881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13636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목록 페이지 구현</a:t>
            </a:r>
            <a:endParaRPr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540" y="1242061"/>
            <a:ext cx="5255857" cy="3639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 dirty="0" smtClean="0"/>
              <a:t>미디어 </a:t>
            </a:r>
            <a:r>
              <a:rPr lang="ko-KR" dirty="0"/>
              <a:t>태그</a:t>
            </a:r>
            <a:endParaRPr dirty="0"/>
          </a:p>
        </p:txBody>
      </p:sp>
      <p:sp>
        <p:nvSpPr>
          <p:cNvPr id="266" name="Google Shape;266;p3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 sz="1600" dirty="0" smtClean="0"/>
              <a:t>멀티미디어</a:t>
            </a:r>
            <a:r>
              <a:rPr lang="ko-KR" sz="1600" dirty="0"/>
              <a:t>(이미지, 오디오, 비디오) 삽입</a:t>
            </a:r>
            <a:endParaRPr sz="1600" dirty="0"/>
          </a:p>
          <a:p>
            <a:pPr marL="357188" lvl="1" indent="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rPr lang="ko-KR" sz="1200" b="1" dirty="0"/>
              <a:t>3. 웹 브라우저 제약이 없도록 음악 삽입하기</a:t>
            </a:r>
            <a:endParaRPr sz="1200" b="1" dirty="0"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 sz="1200" dirty="0"/>
              <a:t>&lt;source&gt; 태그</a:t>
            </a:r>
            <a:endParaRPr sz="1200" dirty="0"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 sz="1200" b="0" dirty="0"/>
              <a:t>웹 브라우저마다 지원하는 음악 파일 확장자가 다른 문제 해결</a:t>
            </a:r>
            <a:endParaRPr sz="1200" b="0" dirty="0"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 sz="1200" dirty="0"/>
              <a:t>&lt;audio&gt; 태그나 &lt;video&gt; 태그 내부에 입력</a:t>
            </a:r>
            <a:endParaRPr sz="1200" dirty="0"/>
          </a:p>
          <a:p>
            <a:pPr marL="534988" lvl="1" indent="-177800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▪"/>
            </a:pPr>
            <a:r>
              <a:rPr lang="ko-KR" sz="1200" dirty="0"/>
              <a:t>ogg파일 준비: .ogg </a:t>
            </a:r>
            <a:r>
              <a:rPr lang="ko-KR" sz="1200" dirty="0" err="1"/>
              <a:t>확장자</a:t>
            </a:r>
            <a:r>
              <a:rPr lang="ko-KR" sz="1200" dirty="0"/>
              <a:t> 파일을 </a:t>
            </a:r>
            <a:r>
              <a:rPr lang="ko-KR" sz="1200" b="0" dirty="0"/>
              <a:t>HTML 페이지와 같은 폴더에 넣기</a:t>
            </a:r>
            <a:endParaRPr sz="1200" dirty="0"/>
          </a:p>
        </p:txBody>
      </p:sp>
      <p:pic>
        <p:nvPicPr>
          <p:cNvPr id="268" name="Google Shape;268;p33" descr="C:\Users\acauser2\Desktop\강의교안 작업\fig_4455\ch03_샘플\코드 3-16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9637" y="3169916"/>
            <a:ext cx="6700323" cy="17373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695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 dirty="0" smtClean="0"/>
              <a:t>미디어 </a:t>
            </a:r>
            <a:r>
              <a:rPr lang="ko-KR" dirty="0"/>
              <a:t>태그</a:t>
            </a:r>
            <a:endParaRPr dirty="0"/>
          </a:p>
        </p:txBody>
      </p:sp>
      <p:sp>
        <p:nvSpPr>
          <p:cNvPr id="274" name="Google Shape;274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 sz="1600" dirty="0" smtClean="0"/>
              <a:t>멀티미디어</a:t>
            </a:r>
            <a:r>
              <a:rPr lang="ko-KR" sz="1600" dirty="0"/>
              <a:t>(이미지, 오디오, 비디오) 삽입</a:t>
            </a:r>
            <a:endParaRPr sz="1600" dirty="0"/>
          </a:p>
          <a:p>
            <a:pPr marL="357188" lvl="1" indent="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rPr lang="ko-KR" sz="1200" b="1" dirty="0"/>
              <a:t>4. 동영상 삽입하기</a:t>
            </a:r>
            <a:endParaRPr sz="1200" b="1" dirty="0"/>
          </a:p>
          <a:p>
            <a:pPr marL="720725" lvl="2" indent="-185737" algn="l" rtl="0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</a:pPr>
            <a:r>
              <a:rPr lang="ko-KR" sz="1200" dirty="0"/>
              <a:t>동영상 파일 준비 : 준비 파일(동영상.mp4, 동영상.webm)을 HTML 페이지와 같은 폴더에 넣기</a:t>
            </a:r>
            <a:endParaRPr sz="1200" dirty="0"/>
          </a:p>
        </p:txBody>
      </p:sp>
      <p:pic>
        <p:nvPicPr>
          <p:cNvPr id="276" name="Google Shape;276;p34" descr="C:\Users\acauser2\Desktop\강의교안 작업\fig_4455\ch03_샘플\코드 3-17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2953" y="2367241"/>
            <a:ext cx="6211768" cy="168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4" descr="C:\Users\acauser2\Desktop\강의교안 작업\fig_4455\ch03_샘플\코드 3-17 결과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28417" y="3646923"/>
            <a:ext cx="3608804" cy="13411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557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 dirty="0" smtClean="0"/>
              <a:t>미디어 </a:t>
            </a:r>
            <a:r>
              <a:rPr lang="ko-KR" dirty="0"/>
              <a:t>태그</a:t>
            </a:r>
            <a:endParaRPr dirty="0"/>
          </a:p>
        </p:txBody>
      </p:sp>
      <p:sp>
        <p:nvSpPr>
          <p:cNvPr id="283" name="Google Shape;283;p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 sz="1600" dirty="0" smtClean="0"/>
              <a:t>멀티미디어</a:t>
            </a:r>
            <a:r>
              <a:rPr lang="ko-KR" sz="1600" dirty="0"/>
              <a:t>(이미지, 오디오, 비디오) 삽입</a:t>
            </a:r>
            <a:endParaRPr sz="1600" dirty="0"/>
          </a:p>
          <a:p>
            <a:pPr marL="357188" lvl="1" indent="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rPr lang="ko-KR" sz="1200" b="1" dirty="0"/>
              <a:t>5. 동영상을 불러오는 동안 다른 이미지 보여 주기</a:t>
            </a:r>
            <a:endParaRPr sz="1200" b="1" dirty="0"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 sz="1200" dirty="0"/>
              <a:t>poster 속성</a:t>
            </a:r>
            <a:endParaRPr sz="1200" dirty="0"/>
          </a:p>
          <a:p>
            <a:pPr marL="720725" lvl="2" indent="-185737" algn="l" rtl="0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</a:pPr>
            <a:r>
              <a:rPr lang="ko-KR" sz="1200" dirty="0"/>
              <a:t>&lt;video&gt;태그의 속성</a:t>
            </a:r>
            <a:endParaRPr sz="1200" dirty="0"/>
          </a:p>
          <a:p>
            <a:pPr marL="720725" lvl="2" indent="-185737" algn="l" rtl="0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</a:pPr>
            <a:r>
              <a:rPr lang="ko-KR" sz="1200" dirty="0"/>
              <a:t>동영상을 불러오는 동안 사용자에게 보여 줄 이미지를 지정</a:t>
            </a:r>
            <a:endParaRPr sz="1200" dirty="0"/>
          </a:p>
          <a:p>
            <a:pPr marL="720725" lvl="2" indent="-185737" algn="l" rtl="0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</a:pPr>
            <a:r>
              <a:rPr lang="ko-KR" sz="1200" dirty="0"/>
              <a:t>이미지 경로 입력</a:t>
            </a:r>
            <a:endParaRPr sz="1200" dirty="0"/>
          </a:p>
        </p:txBody>
      </p:sp>
      <p:pic>
        <p:nvPicPr>
          <p:cNvPr id="285" name="Google Shape;285;p35" descr="C:\Users\acauser2\Desktop\강의교안 작업\fig_4455\ch03_샘플\코드 3-18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3898" y="3063241"/>
            <a:ext cx="6085582" cy="1882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5" descr="C:\Users\acauser2\Desktop\강의교안 작업\fig_4455\ch03_샘플\코드 3-18 결과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46420" y="1544638"/>
            <a:ext cx="2705100" cy="14271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048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 smtClean="0"/>
              <a:t>스와이프</a:t>
            </a:r>
            <a:r>
              <a:rPr lang="ko-KR" altLang="en-US" dirty="0" smtClean="0"/>
              <a:t> 예제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480" y="1226377"/>
            <a:ext cx="4725247" cy="3051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83023" y="4673382"/>
            <a:ext cx="26019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</a:t>
            </a:r>
            <a:r>
              <a:rPr lang="en-US" altLang="ko-KR" dirty="0" err="1"/>
              <a:t>triplexlab.tistory.com</a:t>
            </a:r>
            <a:r>
              <a:rPr lang="en-US" altLang="ko-KR" dirty="0"/>
              <a:t>/49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93255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상단 고정 바 메뉴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" y="1076325"/>
            <a:ext cx="7848600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11480" y="4657100"/>
            <a:ext cx="6477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u="sng" dirty="0">
                <a:hlinkClick r:id="rId3"/>
              </a:rPr>
              <a:t>https://</a:t>
            </a:r>
            <a:r>
              <a:rPr lang="en-US" altLang="ko-KR" u="sng" dirty="0" err="1">
                <a:hlinkClick r:id="rId3"/>
              </a:rPr>
              <a:t>www.w3schools.com</a:t>
            </a:r>
            <a:r>
              <a:rPr lang="en-US" altLang="ko-KR" u="sng" dirty="0">
                <a:hlinkClick r:id="rId3"/>
              </a:rPr>
              <a:t>/</a:t>
            </a:r>
            <a:r>
              <a:rPr lang="en-US" altLang="ko-KR" u="sng" dirty="0" err="1">
                <a:hlinkClick r:id="rId3"/>
              </a:rPr>
              <a:t>css</a:t>
            </a:r>
            <a:r>
              <a:rPr lang="en-US" altLang="ko-KR" u="sng" dirty="0">
                <a:hlinkClick r:id="rId3"/>
              </a:rPr>
              <a:t>/</a:t>
            </a:r>
            <a:r>
              <a:rPr lang="en-US" altLang="ko-KR" u="sng" dirty="0" err="1">
                <a:hlinkClick r:id="rId3"/>
              </a:rPr>
              <a:t>tryit.asp?filename</a:t>
            </a:r>
            <a:r>
              <a:rPr lang="en-US" altLang="ko-KR" u="sng" dirty="0">
                <a:hlinkClick r:id="rId3"/>
              </a:rPr>
              <a:t>=</a:t>
            </a:r>
            <a:r>
              <a:rPr lang="en-US" altLang="ko-KR" u="sng" dirty="0" err="1">
                <a:hlinkClick r:id="rId3"/>
              </a:rPr>
              <a:t>trycss_position_sticky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9579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CSS 기본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 dirty="0" smtClean="0"/>
              <a:t>웹 </a:t>
            </a:r>
            <a:r>
              <a:rPr lang="ko-KR" dirty="0"/>
              <a:t>브라우저 전쟁과 웹 표준</a:t>
            </a:r>
            <a:endParaRPr dirty="0"/>
          </a:p>
        </p:txBody>
      </p:sp>
      <p:sp>
        <p:nvSpPr>
          <p:cNvPr id="135" name="Google Shape;135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웹 브라우저의 발달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WHATWG는 Web Application 1.0 표준 작성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W3C는 웹 표준으로 Web Application 1.0 표준 채택, HTML5 표준으로 변경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인터넷 익스플로러만 최신 표준을 지원하지 못하는 현상 초래 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모든 웹 브라우저가 빠른 속도로 업데이트되고 다양한 웹 브라우저 마케팅 등장</a:t>
            </a: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</p:txBody>
      </p:sp>
      <p:grpSp>
        <p:nvGrpSpPr>
          <p:cNvPr id="136" name="Google Shape;136;p18"/>
          <p:cNvGrpSpPr/>
          <p:nvPr/>
        </p:nvGrpSpPr>
        <p:grpSpPr>
          <a:xfrm>
            <a:off x="982283" y="3037387"/>
            <a:ext cx="6668197" cy="1816553"/>
            <a:chOff x="349822" y="2805593"/>
            <a:chExt cx="8639885" cy="3072933"/>
          </a:xfrm>
        </p:grpSpPr>
        <p:pic>
          <p:nvPicPr>
            <p:cNvPr id="137" name="Google Shape;137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9822" y="2805593"/>
              <a:ext cx="4080495" cy="2668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1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508591" y="3089307"/>
              <a:ext cx="4481116" cy="238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9822" y="5564201"/>
              <a:ext cx="2209800" cy="31432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55113570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CSS </a:t>
            </a:r>
            <a:r>
              <a:rPr lang="ko-KR" altLang="en-US" dirty="0" smtClean="0"/>
              <a:t>구문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규칙은 선택기와 선언 블록으로 구성됩니다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/>
              <a:t>선택기는</a:t>
            </a:r>
            <a:r>
              <a:rPr lang="ko-KR" altLang="en-US" dirty="0"/>
              <a:t> 스타일을 지정할 </a:t>
            </a:r>
            <a:r>
              <a:rPr lang="en-US" altLang="ko-KR" dirty="0"/>
              <a:t>HTML </a:t>
            </a:r>
            <a:r>
              <a:rPr lang="ko-KR" altLang="en-US" dirty="0"/>
              <a:t>요소를 가리킵니다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선언 블록에는 세미콜론으로 구분된 하나 이상의 선언이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선언에는 콜론으로 구분된 </a:t>
            </a:r>
            <a:r>
              <a:rPr lang="en-US" altLang="ko-KR" dirty="0"/>
              <a:t>CSS </a:t>
            </a:r>
            <a:r>
              <a:rPr lang="ko-KR" altLang="en-US" dirty="0"/>
              <a:t>속성 이름과 값이 포함됩니다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여러 </a:t>
            </a:r>
            <a:r>
              <a:rPr lang="en-US" altLang="ko-KR" dirty="0"/>
              <a:t>CSS </a:t>
            </a:r>
            <a:r>
              <a:rPr lang="ko-KR" altLang="en-US" dirty="0"/>
              <a:t>선언은 세미콜론으로 구분하고 선언 블록은 중괄호로 묶습니다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3131820"/>
            <a:ext cx="54483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0040" y="4739630"/>
            <a:ext cx="3978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https://www.w3schools.com/css/css_syntax.asp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733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CSS </a:t>
            </a:r>
            <a:r>
              <a:rPr lang="ko-KR" altLang="en-US" dirty="0" err="1" smtClean="0"/>
              <a:t>선택기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 err="1"/>
              <a:t>선택기는</a:t>
            </a:r>
            <a:r>
              <a:rPr lang="ko-KR" altLang="en-US" dirty="0"/>
              <a:t> 스타일을 지정할 </a:t>
            </a:r>
            <a:r>
              <a:rPr lang="en-US" altLang="ko-KR" dirty="0"/>
              <a:t>HTML </a:t>
            </a:r>
            <a:r>
              <a:rPr lang="ko-KR" altLang="en-US" dirty="0"/>
              <a:t>요소를 선택합니다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/>
              <a:t>Simple selectors </a:t>
            </a:r>
            <a:r>
              <a:rPr lang="en-US" altLang="ko-KR" dirty="0" smtClean="0"/>
              <a:t>(name, id, class</a:t>
            </a:r>
            <a:r>
              <a:rPr lang="ko-KR" altLang="en-US" dirty="0" smtClean="0"/>
              <a:t>를 </a:t>
            </a:r>
            <a:r>
              <a:rPr lang="ko-KR" altLang="en-US" dirty="0"/>
              <a:t>기반으로 요소 선택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r>
              <a:rPr lang="en-US" altLang="ko-KR" dirty="0" err="1">
                <a:hlinkClick r:id="rId2"/>
              </a:rPr>
              <a:t>Combinator</a:t>
            </a:r>
            <a:r>
              <a:rPr lang="en-US" altLang="ko-KR" dirty="0">
                <a:hlinkClick r:id="rId2"/>
              </a:rPr>
              <a:t> selectors</a:t>
            </a:r>
            <a:r>
              <a:rPr lang="en-US" altLang="ko-KR" dirty="0"/>
              <a:t> </a:t>
            </a:r>
            <a:r>
              <a:rPr lang="en-US" altLang="ko-KR" dirty="0" smtClean="0"/>
              <a:t>(</a:t>
            </a:r>
            <a:r>
              <a:rPr lang="ko-KR" altLang="en-US" dirty="0"/>
              <a:t>특정 관계에 따라 요소 선택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Pseudo-class selectors</a:t>
            </a:r>
            <a:r>
              <a:rPr lang="en-US" altLang="ko-KR" dirty="0"/>
              <a:t> </a:t>
            </a:r>
            <a:r>
              <a:rPr lang="en-US" altLang="ko-KR" dirty="0" smtClean="0"/>
              <a:t>(</a:t>
            </a:r>
            <a:r>
              <a:rPr lang="ko-KR" altLang="en-US" dirty="0"/>
              <a:t>특정 상태를 기반으로 요소 </a:t>
            </a:r>
            <a:r>
              <a:rPr lang="ko-KR" altLang="en-US" dirty="0" smtClean="0"/>
              <a:t>선택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r>
              <a:rPr lang="en-US" altLang="ko-KR" dirty="0">
                <a:hlinkClick r:id="rId4"/>
              </a:rPr>
              <a:t>Pseudo-elements selectors</a:t>
            </a:r>
            <a:r>
              <a:rPr lang="en-US" altLang="ko-KR" dirty="0"/>
              <a:t> </a:t>
            </a:r>
            <a:r>
              <a:rPr lang="en-US" altLang="ko-KR" dirty="0" smtClean="0"/>
              <a:t>(</a:t>
            </a:r>
            <a:r>
              <a:rPr lang="ko-KR" altLang="en-US" dirty="0"/>
              <a:t>요소의 일부를 선택하고 스타일 지정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r>
              <a:rPr lang="en-US" altLang="ko-KR" dirty="0">
                <a:hlinkClick r:id="rId5"/>
              </a:rPr>
              <a:t>Attribute selectors</a:t>
            </a:r>
            <a:r>
              <a:rPr lang="en-US" altLang="ko-KR" dirty="0"/>
              <a:t> </a:t>
            </a:r>
            <a:r>
              <a:rPr lang="en-US" altLang="ko-KR" dirty="0" smtClean="0"/>
              <a:t>([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ko-KR" altLang="en-US" dirty="0"/>
              <a:t>또는 </a:t>
            </a:r>
            <a:r>
              <a:rPr lang="en-US" altLang="ko-KR" dirty="0" smtClean="0"/>
              <a:t>[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=</a:t>
            </a:r>
            <a:r>
              <a:rPr lang="ko-KR" altLang="en-US" dirty="0" smtClean="0"/>
              <a:t>값</a:t>
            </a:r>
            <a:r>
              <a:rPr lang="en-US" altLang="ko-KR" dirty="0" smtClean="0"/>
              <a:t>]</a:t>
            </a:r>
            <a:r>
              <a:rPr lang="ko-KR" altLang="en-US" dirty="0" smtClean="0"/>
              <a:t>을 </a:t>
            </a:r>
            <a:r>
              <a:rPr lang="ko-KR" altLang="en-US" dirty="0"/>
              <a:t>기반으로 요소 선택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19373" y="4764822"/>
            <a:ext cx="3978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https://www.w3schools.com/css/css_syntax.asp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898310"/>
            <a:ext cx="6549814" cy="1836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7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 smtClean="0"/>
              <a:t>CSS </a:t>
            </a:r>
            <a:r>
              <a:rPr lang="ko" dirty="0" smtClean="0"/>
              <a:t>텍스트 </a:t>
            </a:r>
            <a:r>
              <a:rPr lang="ko" dirty="0"/>
              <a:t>스타일 설정</a:t>
            </a:r>
            <a:endParaRPr dirty="0"/>
          </a:p>
        </p:txBody>
      </p:sp>
      <p:sp>
        <p:nvSpPr>
          <p:cNvPr id="205" name="Google Shape;205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0022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ko-KR" altLang="en-US" dirty="0"/>
              <a:t>텍스트 색상 및 배경 색상</a:t>
            </a:r>
          </a:p>
          <a:p>
            <a:pPr marL="742950" lvl="1" indent="-285750">
              <a:spcAft>
                <a:spcPts val="1200"/>
              </a:spcAft>
            </a:pPr>
            <a:r>
              <a:rPr lang="en-US" dirty="0" smtClean="0"/>
              <a:t>color : "red"</a:t>
            </a:r>
          </a:p>
          <a:p>
            <a:pPr marL="742950" lvl="1" indent="-285750">
              <a:spcAft>
                <a:spcPts val="1200"/>
              </a:spcAft>
            </a:pPr>
            <a:r>
              <a:rPr lang="en-US" dirty="0" smtClean="0"/>
              <a:t>color : </a:t>
            </a:r>
            <a:r>
              <a:rPr lang="en-US" altLang="ko-KR" dirty="0" err="1"/>
              <a:t>rgb</a:t>
            </a:r>
            <a:r>
              <a:rPr lang="en-US" altLang="ko-KR" dirty="0"/>
              <a:t>(255, 0, 0</a:t>
            </a:r>
            <a:r>
              <a:rPr lang="en-US" altLang="ko-KR" dirty="0" smtClean="0"/>
              <a:t>)</a:t>
            </a:r>
          </a:p>
          <a:p>
            <a:pPr marL="742950" lvl="1" indent="-285750">
              <a:spcAft>
                <a:spcPts val="1200"/>
              </a:spcAft>
            </a:pPr>
            <a:r>
              <a:rPr lang="en-US" dirty="0" smtClean="0"/>
              <a:t>color : #ff0000</a:t>
            </a:r>
          </a:p>
          <a:p>
            <a:pPr marL="742950" lvl="1" indent="-285750">
              <a:spcAft>
                <a:spcPts val="1200"/>
              </a:spcAft>
            </a:pPr>
            <a:endParaRPr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051" y="2080260"/>
            <a:ext cx="3276905" cy="2571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0" y="3041986"/>
            <a:ext cx="4316730" cy="1610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css3maker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</a:t>
            </a:r>
            <a:r>
              <a:rPr lang="en-US" altLang="ko-KR" dirty="0" err="1"/>
              <a:t>www.toptal.com</a:t>
            </a:r>
            <a:r>
              <a:rPr lang="en-US" altLang="ko-KR" dirty="0"/>
              <a:t>/developers/</a:t>
            </a:r>
            <a:r>
              <a:rPr lang="en-US" altLang="ko-KR" dirty="0" err="1"/>
              <a:t>css3maker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280" y="1707396"/>
            <a:ext cx="4552978" cy="323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93804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HTML Form </a:t>
            </a:r>
            <a:r>
              <a:rPr lang="ko-KR" altLang="en-US" smtClean="0"/>
              <a:t>스타일 설정</a:t>
            </a:r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1" y="1497101"/>
            <a:ext cx="4015739" cy="2328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284" y="301680"/>
            <a:ext cx="3274135" cy="4557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22383" y="4551462"/>
            <a:ext cx="38186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</a:t>
            </a:r>
            <a:r>
              <a:rPr lang="en-US" altLang="ko-KR" dirty="0" err="1"/>
              <a:t>www.w3schools.com</a:t>
            </a:r>
            <a:r>
              <a:rPr lang="en-US" altLang="ko-KR" dirty="0"/>
              <a:t>/</a:t>
            </a:r>
            <a:r>
              <a:rPr lang="en-US" altLang="ko-KR" dirty="0" err="1"/>
              <a:t>css</a:t>
            </a:r>
            <a:r>
              <a:rPr lang="en-US" altLang="ko-KR" dirty="0"/>
              <a:t>/</a:t>
            </a:r>
            <a:r>
              <a:rPr lang="en-US" altLang="ko-KR" dirty="0" err="1"/>
              <a:t>css_form.asp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52333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Javascript</a:t>
            </a:r>
            <a:r>
              <a:rPr lang="en-US" altLang="ko-KR" dirty="0" smtClean="0"/>
              <a:t> Forms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인터프리터 언어</a:t>
            </a:r>
            <a:endParaRPr lang="en-US" altLang="ko-KR" dirty="0" smtClean="0"/>
          </a:p>
          <a:p>
            <a:r>
              <a:rPr lang="ko-KR" altLang="en-US" dirty="0" smtClean="0"/>
              <a:t>함수형 프로그래밍으로 객체지향도 가능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HTML </a:t>
            </a:r>
            <a:r>
              <a:rPr lang="ko-KR" altLang="en-US" dirty="0" err="1" smtClean="0"/>
              <a:t>엘리먼트와</a:t>
            </a:r>
            <a:r>
              <a:rPr lang="ko-KR" altLang="en-US" dirty="0" smtClean="0"/>
              <a:t> 콘텐트 추가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제거</a:t>
            </a:r>
            <a:endParaRPr lang="en-US" altLang="ko-KR" dirty="0" smtClean="0"/>
          </a:p>
          <a:p>
            <a:r>
              <a:rPr lang="ko-KR" altLang="en-US" dirty="0" err="1" smtClean="0"/>
              <a:t>엘리먼트</a:t>
            </a:r>
            <a:r>
              <a:rPr lang="ko-KR" altLang="en-US" dirty="0" smtClean="0"/>
              <a:t> 스타일 변경</a:t>
            </a:r>
            <a:endParaRPr lang="en-US" altLang="ko-KR" dirty="0" smtClean="0"/>
          </a:p>
          <a:p>
            <a:r>
              <a:rPr lang="ko-KR" altLang="en-US" dirty="0" smtClean="0"/>
              <a:t>폼 유효성 검증</a:t>
            </a:r>
            <a:endParaRPr lang="en-US" altLang="ko-KR" dirty="0" smtClean="0"/>
          </a:p>
          <a:p>
            <a:r>
              <a:rPr lang="ko-KR" altLang="en-US" dirty="0" smtClean="0"/>
              <a:t>풍부한 이벤트 </a:t>
            </a:r>
            <a:r>
              <a:rPr lang="ko-KR" altLang="en-US" dirty="0" err="1" smtClean="0"/>
              <a:t>핸들러</a:t>
            </a:r>
            <a:endParaRPr lang="en-US" altLang="ko-KR" dirty="0" smtClean="0"/>
          </a:p>
          <a:p>
            <a:r>
              <a:rPr lang="en-US" altLang="ko-KR" dirty="0" smtClean="0"/>
              <a:t>DOM </a:t>
            </a:r>
            <a:r>
              <a:rPr lang="ko-KR" altLang="en-US" dirty="0" smtClean="0"/>
              <a:t>제어</a:t>
            </a:r>
            <a:r>
              <a:rPr lang="en-US" altLang="ko-KR" dirty="0" smtClean="0"/>
              <a:t>, BOM</a:t>
            </a:r>
            <a:r>
              <a:rPr lang="ko-KR" altLang="en-US" dirty="0" smtClean="0"/>
              <a:t> 제어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쿠키 설정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스토리지 데이터 제어</a:t>
            </a:r>
            <a:endParaRPr lang="en-US" altLang="ko-KR" dirty="0" smtClean="0"/>
          </a:p>
          <a:p>
            <a:r>
              <a:rPr lang="en-US" altLang="ko-KR" dirty="0" smtClean="0"/>
              <a:t>Ajax</a:t>
            </a:r>
            <a:r>
              <a:rPr lang="ko-KR" altLang="en-US" dirty="0" smtClean="0"/>
              <a:t>를 이용한 서버와 </a:t>
            </a:r>
            <a:r>
              <a:rPr lang="ko-KR" altLang="en-US" dirty="0" err="1" smtClean="0"/>
              <a:t>비동기</a:t>
            </a:r>
            <a:r>
              <a:rPr lang="ko-KR" altLang="en-US" dirty="0" smtClean="0"/>
              <a:t> 통신</a:t>
            </a:r>
            <a:endParaRPr lang="en-US" altLang="ko-KR" dirty="0" smtClean="0"/>
          </a:p>
          <a:p>
            <a:r>
              <a:rPr lang="en-US" altLang="ko-KR" dirty="0" err="1" smtClean="0"/>
              <a:t>WebSocket</a:t>
            </a:r>
            <a:r>
              <a:rPr lang="ko-KR" altLang="en-US" dirty="0" smtClean="0"/>
              <a:t>을 이용한 실시간 채팅</a:t>
            </a:r>
            <a:endParaRPr lang="en-US" altLang="ko-KR" dirty="0" smtClean="0"/>
          </a:p>
          <a:p>
            <a:r>
              <a:rPr lang="ko-KR" altLang="en-US" dirty="0" smtClean="0"/>
              <a:t>동적 효과 및 애니메이션</a:t>
            </a:r>
            <a:endParaRPr lang="en-US" altLang="ko-KR" dirty="0" smtClean="0"/>
          </a:p>
          <a:p>
            <a:r>
              <a:rPr lang="en-US" altLang="ko-KR" dirty="0" smtClean="0"/>
              <a:t>Canvas </a:t>
            </a:r>
            <a:r>
              <a:rPr lang="ko-KR" altLang="en-US" dirty="0" smtClean="0"/>
              <a:t>그래픽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780" y="3348989"/>
            <a:ext cx="3787140" cy="157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56624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Javascript</a:t>
            </a:r>
            <a:r>
              <a:rPr lang="en-US" altLang="ko-KR" dirty="0" smtClean="0"/>
              <a:t> Forms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&lt;script&gt; </a:t>
            </a:r>
            <a:r>
              <a:rPr lang="ko-KR" altLang="en-US" dirty="0" smtClean="0"/>
              <a:t>태그에 작성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732" y="1202995"/>
            <a:ext cx="4595039" cy="352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791" y="2139729"/>
            <a:ext cx="1878329" cy="1529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261963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Javascript</a:t>
            </a:r>
            <a:r>
              <a:rPr lang="en-US" altLang="ko-KR" dirty="0" smtClean="0"/>
              <a:t> Event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11700" y="1965960"/>
            <a:ext cx="8520600" cy="2602914"/>
          </a:xfrm>
        </p:spPr>
        <p:txBody>
          <a:bodyPr/>
          <a:lstStyle/>
          <a:p>
            <a:r>
              <a:rPr lang="ko-KR" altLang="en-US" dirty="0" smtClean="0"/>
              <a:t>이벤트의 종류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onchange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onclick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onmouseover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onmouseout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onkeydown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onload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0" y="1210628"/>
            <a:ext cx="5742623" cy="50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954" y="2439353"/>
            <a:ext cx="5782901" cy="2409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380257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JS</a:t>
            </a:r>
            <a:r>
              <a:rPr lang="en-US" altLang="ko-KR" dirty="0" smtClean="0"/>
              <a:t> Form Validation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1255445"/>
          </a:xfrm>
        </p:spPr>
        <p:txBody>
          <a:bodyPr>
            <a:normAutofit/>
          </a:bodyPr>
          <a:lstStyle/>
          <a:p>
            <a:r>
              <a:rPr lang="ko-KR" altLang="en-US" sz="1600" dirty="0" smtClean="0"/>
              <a:t>저장 클릭 할 때 데이터 체크 조건</a:t>
            </a:r>
            <a:r>
              <a:rPr lang="en-US" altLang="ko-KR" sz="1600" dirty="0" smtClean="0"/>
              <a:t>?</a:t>
            </a:r>
          </a:p>
          <a:p>
            <a:pPr lvl="1"/>
            <a:r>
              <a:rPr lang="ko-KR" altLang="en-US" sz="1200" dirty="0" smtClean="0"/>
              <a:t>제목은 반드시 입력</a:t>
            </a:r>
            <a:endParaRPr lang="en-US" altLang="ko-KR" sz="1200" dirty="0" smtClean="0"/>
          </a:p>
          <a:p>
            <a:pPr lvl="1"/>
            <a:r>
              <a:rPr lang="ko-KR" altLang="en-US" sz="1200" dirty="0" smtClean="0"/>
              <a:t>이름은 반드시 입력</a:t>
            </a:r>
            <a:endParaRPr lang="en-US" altLang="ko-KR" sz="1200" dirty="0" smtClean="0"/>
          </a:p>
          <a:p>
            <a:pPr lvl="1"/>
            <a:r>
              <a:rPr lang="ko-KR" altLang="en-US" sz="1200" dirty="0" smtClean="0"/>
              <a:t>이름은 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글자 이상 입력 등</a:t>
            </a:r>
            <a:endParaRPr lang="ko-KR" altLang="en-US" sz="12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07" y="2564130"/>
            <a:ext cx="1966913" cy="137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08" y="4192901"/>
            <a:ext cx="2599372" cy="74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845" y="1258444"/>
            <a:ext cx="4116003" cy="3682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254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레이아웃 구성</a:t>
            </a:r>
            <a:endParaRPr/>
          </a:p>
        </p:txBody>
      </p:sp>
      <p:sp>
        <p:nvSpPr>
          <p:cNvPr id="211" name="Google Shape;211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3130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dirty="0" smtClean="0"/>
              <a:t>Top </a:t>
            </a:r>
            <a:r>
              <a:rPr lang="ko-KR" altLang="en-US" dirty="0" smtClean="0"/>
              <a:t>메뉴 </a:t>
            </a:r>
            <a:endParaRPr lang="en-US" altLang="ko-KR" dirty="0" smtClean="0"/>
          </a:p>
          <a:p>
            <a:pPr marL="742950" lvl="1" indent="-285750">
              <a:spcAft>
                <a:spcPts val="1200"/>
              </a:spcAft>
            </a:pPr>
            <a:r>
              <a:rPr lang="en-US" dirty="0" smtClean="0"/>
              <a:t>&lt;</a:t>
            </a:r>
            <a:r>
              <a:rPr lang="en-US" dirty="0" err="1" smtClean="0"/>
              <a:t>ul</a:t>
            </a:r>
            <a:r>
              <a:rPr lang="en-US" dirty="0" smtClean="0"/>
              <a:t>&gt; </a:t>
            </a:r>
            <a:r>
              <a:rPr lang="ko-KR" altLang="en-US" dirty="0" smtClean="0"/>
              <a:t>태그</a:t>
            </a:r>
            <a:endParaRPr lang="en-US" dirty="0" smtClean="0"/>
          </a:p>
          <a:p>
            <a:pPr marL="742950" lvl="1" indent="-285750">
              <a:spcAft>
                <a:spcPts val="1200"/>
              </a:spcAft>
            </a:pPr>
            <a:r>
              <a:rPr lang="en-US" dirty="0" smtClean="0"/>
              <a:t>float : left;</a:t>
            </a:r>
            <a:r>
              <a:rPr lang="en-US" dirty="0"/>
              <a:t>	</a:t>
            </a:r>
            <a:endParaRPr dirty="0"/>
          </a:p>
        </p:txBody>
      </p:sp>
      <p:sp>
        <p:nvSpPr>
          <p:cNvPr id="2" name="직사각형 1"/>
          <p:cNvSpPr/>
          <p:nvPr/>
        </p:nvSpPr>
        <p:spPr>
          <a:xfrm>
            <a:off x="632460" y="2714358"/>
            <a:ext cx="7955280" cy="8077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 smtClean="0">
                <a:solidFill>
                  <a:schemeClr val="accent1">
                    <a:lumMod val="75000"/>
                  </a:schemeClr>
                </a:solidFill>
              </a:rPr>
              <a:t>범준샘의</a:t>
            </a:r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2400" dirty="0" err="1" smtClean="0">
                <a:solidFill>
                  <a:schemeClr val="accent1">
                    <a:lumMod val="75000"/>
                  </a:schemeClr>
                </a:solidFill>
              </a:rPr>
              <a:t>빅데이터</a:t>
            </a:r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</a:rPr>
              <a:t> 연구소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32460" y="3628758"/>
            <a:ext cx="7955280" cy="594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112520" y="3765918"/>
            <a:ext cx="1181100" cy="335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Home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606040" y="3773538"/>
            <a:ext cx="1181100" cy="335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Profile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019550" y="3765918"/>
            <a:ext cx="1181100" cy="335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Gallery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440680" y="3765918"/>
            <a:ext cx="1181100" cy="335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Lecture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6915150" y="3765918"/>
            <a:ext cx="1181100" cy="335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Shop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1306</TotalTime>
  <Words>3873</Words>
  <Application>Microsoft Office PowerPoint</Application>
  <PresentationFormat>화면 슬라이드 쇼(16:9)</PresentationFormat>
  <Paragraphs>905</Paragraphs>
  <Slides>178</Slides>
  <Notes>125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178</vt:i4>
      </vt:variant>
    </vt:vector>
  </HeadingPairs>
  <TitlesOfParts>
    <vt:vector size="179" baseType="lpstr">
      <vt:lpstr>Simple Light</vt:lpstr>
      <vt:lpstr>01 웹 퍼블리싱</vt:lpstr>
      <vt:lpstr>PowerPoint 프레젠테이션</vt:lpstr>
      <vt:lpstr>PowerPoint 프레젠테이션</vt:lpstr>
      <vt:lpstr>참고 자료 및 부교재</vt:lpstr>
      <vt:lpstr>학습 자료 공유 카페 가입</vt:lpstr>
      <vt:lpstr>수업 시간</vt:lpstr>
      <vt:lpstr>인터넷과 웹 시작</vt:lpstr>
      <vt:lpstr>인터넷과 웹 시작</vt:lpstr>
      <vt:lpstr>웹 브라우저 전쟁과 웹 표준</vt:lpstr>
      <vt:lpstr>웹 브라우저 전쟁과 웹 표준</vt:lpstr>
      <vt:lpstr>웹 동작</vt:lpstr>
      <vt:lpstr>개발 환경 구축</vt:lpstr>
      <vt:lpstr>개발 환경 구축</vt:lpstr>
      <vt:lpstr>개발 환경 구축</vt:lpstr>
      <vt:lpstr>06 실습 환경 구축</vt:lpstr>
      <vt:lpstr>06 실습 환경 구축</vt:lpstr>
      <vt:lpstr>개발 환경 구축</vt:lpstr>
      <vt:lpstr>개발 환경 구축</vt:lpstr>
      <vt:lpstr>네트워크</vt:lpstr>
      <vt:lpstr>네트워크</vt:lpstr>
      <vt:lpstr>웹 개발 (Full Stack)</vt:lpstr>
      <vt:lpstr>웹 표준 기술</vt:lpstr>
      <vt:lpstr>04 웹 표준 기술과 HTML5 주요 기능</vt:lpstr>
      <vt:lpstr>웹 표준 기술</vt:lpstr>
      <vt:lpstr>웹 표준 기술</vt:lpstr>
      <vt:lpstr>웹 표준 기술</vt:lpstr>
      <vt:lpstr>웹 프로그래밍</vt:lpstr>
      <vt:lpstr>웹프로그래밍</vt:lpstr>
      <vt:lpstr>웹 프로그래밍</vt:lpstr>
      <vt:lpstr>웹 프로그래밍</vt:lpstr>
      <vt:lpstr>웹 프로그래밍</vt:lpstr>
      <vt:lpstr>웹 프로그래밍</vt:lpstr>
      <vt:lpstr>웹 프로그래밍</vt:lpstr>
      <vt:lpstr>웹 프로그래밍</vt:lpstr>
      <vt:lpstr>웹 프로그래밍</vt:lpstr>
      <vt:lpstr>웹 프로그래밍</vt:lpstr>
      <vt:lpstr>웹 프로그래밍</vt:lpstr>
      <vt:lpstr>오류와 검증</vt:lpstr>
      <vt:lpstr>오류와 검증</vt:lpstr>
      <vt:lpstr>HTML 기본 구조</vt:lpstr>
      <vt:lpstr>HTML5 기본 용어</vt:lpstr>
      <vt:lpstr>HTML5 기본 용어</vt:lpstr>
      <vt:lpstr>HTML5 기본 용어</vt:lpstr>
      <vt:lpstr>HTML5 기본 용어</vt:lpstr>
      <vt:lpstr>HTML5 페이지 구조와 작성법</vt:lpstr>
      <vt:lpstr>HTML5 페이지의 구조 </vt:lpstr>
      <vt:lpstr>HTML5의 기본 태크</vt:lpstr>
      <vt:lpstr>글자 태그</vt:lpstr>
      <vt:lpstr>글자 태그</vt:lpstr>
      <vt:lpstr>글자 태그</vt:lpstr>
      <vt:lpstr>글자 태그</vt:lpstr>
      <vt:lpstr>글자 태그</vt:lpstr>
      <vt:lpstr>01 글자 태그</vt:lpstr>
      <vt:lpstr>글자 태그</vt:lpstr>
      <vt:lpstr>목록 태그</vt:lpstr>
      <vt:lpstr>목록 태그</vt:lpstr>
      <vt:lpstr>목록 태그</vt:lpstr>
      <vt:lpstr>테이블 태그</vt:lpstr>
      <vt:lpstr>테이블 태그</vt:lpstr>
      <vt:lpstr>테이블 태그</vt:lpstr>
      <vt:lpstr>테이블 태그</vt:lpstr>
      <vt:lpstr>미디어 태그</vt:lpstr>
      <vt:lpstr>미디어 태그</vt:lpstr>
      <vt:lpstr>미디어 태그</vt:lpstr>
      <vt:lpstr>미디어 태그</vt:lpstr>
      <vt:lpstr>입력 양식 작성 (HTML form)</vt:lpstr>
      <vt:lpstr>입력 양식 작성 (HTML form)</vt:lpstr>
      <vt:lpstr>Form 동작 원리</vt:lpstr>
      <vt:lpstr>Form 기본 구조</vt:lpstr>
      <vt:lpstr>Form 태그 속성</vt:lpstr>
      <vt:lpstr>Form method : GET/POST</vt:lpstr>
      <vt:lpstr>Form Element</vt:lpstr>
      <vt:lpstr>예제 1</vt:lpstr>
      <vt:lpstr>예제1 소스 코드</vt:lpstr>
      <vt:lpstr>Form Element</vt:lpstr>
      <vt:lpstr>Form Element</vt:lpstr>
      <vt:lpstr>Form Element (HTML5 추가 됨)</vt:lpstr>
      <vt:lpstr>Form Element (HTML5 추가 됨)</vt:lpstr>
      <vt:lpstr>웹 사이트 작업 순서(Front-end)</vt:lpstr>
      <vt:lpstr>PowerPoint 프레젠테이션</vt:lpstr>
      <vt:lpstr>과정 실습</vt:lpstr>
      <vt:lpstr>테이블을 이용한 이력서 작성</vt:lpstr>
      <vt:lpstr>목록 페이지 구현</vt:lpstr>
      <vt:lpstr>미디어 태그</vt:lpstr>
      <vt:lpstr>미디어 태그</vt:lpstr>
      <vt:lpstr>미디어 태그</vt:lpstr>
      <vt:lpstr>스와이프 예제</vt:lpstr>
      <vt:lpstr>상단 고정 바 메뉴</vt:lpstr>
      <vt:lpstr>CSS 기본</vt:lpstr>
      <vt:lpstr>CSS 구문</vt:lpstr>
      <vt:lpstr>CSS 선택기</vt:lpstr>
      <vt:lpstr>CSS 텍스트 스타일 설정</vt:lpstr>
      <vt:lpstr>css3maker</vt:lpstr>
      <vt:lpstr>HTML Form 스타일 설정</vt:lpstr>
      <vt:lpstr>Javascript Forms</vt:lpstr>
      <vt:lpstr>Javascript Forms</vt:lpstr>
      <vt:lpstr>Javascript Event</vt:lpstr>
      <vt:lpstr>JS Form Validation</vt:lpstr>
      <vt:lpstr>레이아웃 구성</vt:lpstr>
      <vt:lpstr>레이아웃 구성</vt:lpstr>
      <vt:lpstr>웹 사이트 작업 (Front-end)</vt:lpstr>
      <vt:lpstr>웹 사이트 작업 (Front-end)</vt:lpstr>
      <vt:lpstr>웹 사이트 작업 (Front-end)</vt:lpstr>
      <vt:lpstr>웹 사이트 작업 (Front-end)</vt:lpstr>
      <vt:lpstr>과정 실습</vt:lpstr>
      <vt:lpstr>문서 구조화 실습</vt:lpstr>
      <vt:lpstr>문서 구조화 실습</vt:lpstr>
      <vt:lpstr>문서 구조화 실습</vt:lpstr>
      <vt:lpstr>폼 입력 데이터 서버에 전송 실습</vt:lpstr>
      <vt:lpstr>CSS 고급 선택자</vt:lpstr>
      <vt:lpstr>CSS3 트랜지션</vt:lpstr>
      <vt:lpstr>CSS 애니메이션</vt:lpstr>
      <vt:lpstr>반응형 웹</vt:lpstr>
      <vt:lpstr>반응형 웹</vt:lpstr>
      <vt:lpstr>반응형 웹</vt:lpstr>
      <vt:lpstr>반응형 웹을 위한 설정</vt:lpstr>
      <vt:lpstr>반응형 웹을 위한 설정 - viewport</vt:lpstr>
      <vt:lpstr>반응형 웹을 위한 설정 - viewport</vt:lpstr>
      <vt:lpstr>반응형 웹을 위한 설정 - viewport</vt:lpstr>
      <vt:lpstr>반응형 웹을 위한 설정 - Images</vt:lpstr>
      <vt:lpstr>반응형 웹을 위한 설정 - grid-view</vt:lpstr>
      <vt:lpstr>반응형 웹을 위한 설정 - 미디어 쿼리(Media Queries)</vt:lpstr>
      <vt:lpstr>반응형 웹을 위한 설정 - 미디어 쿼리(Media Queries)</vt:lpstr>
      <vt:lpstr>반응형 웹을 위한 설정 - 미디어 쿼리(Media Queries)</vt:lpstr>
      <vt:lpstr>반응형 웹을 위한 설정 - 미디어 쿼리(Media Queries)</vt:lpstr>
      <vt:lpstr>반응형 웹을 위한 설정 - 미디어 쿼리(Media Queries)</vt:lpstr>
      <vt:lpstr>반응형 웹을 위한 설정 - 미디어 쿼리(Media Queries)</vt:lpstr>
      <vt:lpstr>반응형 웹을 위한 설정 - 미디어 쿼리(Media Queries)</vt:lpstr>
      <vt:lpstr>반응형 웹을 위한 설정 - 미디어 쿼리(Media Queries)</vt:lpstr>
      <vt:lpstr>반응형 웹을 위한 설정 - 미디어 쿼리(Media Queries)</vt:lpstr>
      <vt:lpstr>반응형 웹을 위한 설정 - 미디어 쿼리(Media Queries)</vt:lpstr>
      <vt:lpstr>반응형 웹 패턴</vt:lpstr>
      <vt:lpstr>PWA</vt:lpstr>
      <vt:lpstr>과정 실습</vt:lpstr>
      <vt:lpstr>반응형 웹 실습</vt:lpstr>
      <vt:lpstr>반응형 웹 실습</vt:lpstr>
      <vt:lpstr>반응형 웹 실습</vt:lpstr>
      <vt:lpstr>반응형 웹 실습</vt:lpstr>
      <vt:lpstr>반응형 웹 실습</vt:lpstr>
      <vt:lpstr>반응형 웹 실습</vt:lpstr>
      <vt:lpstr>응형 웹 실습</vt:lpstr>
      <vt:lpstr>반응형 웹 실습</vt:lpstr>
      <vt:lpstr>반응형 웹 실습</vt:lpstr>
      <vt:lpstr>부트스트랩 소개</vt:lpstr>
      <vt:lpstr>Insert CSS</vt:lpstr>
      <vt:lpstr>Insert JS</vt:lpstr>
      <vt:lpstr>JS Frontend framework</vt:lpstr>
      <vt:lpstr>JS Frontend framework</vt:lpstr>
      <vt:lpstr>CSS Frameworks</vt:lpstr>
      <vt:lpstr>PowerPoint 프레젠테이션</vt:lpstr>
      <vt:lpstr>Frontend framework 사용</vt:lpstr>
      <vt:lpstr>CSS Frameworks</vt:lpstr>
      <vt:lpstr>CSS Frameworks</vt:lpstr>
      <vt:lpstr>부트스트랩(Bootstrap)</vt:lpstr>
      <vt:lpstr>부트스트랩(Bootstrap)</vt:lpstr>
      <vt:lpstr>Bootstrap 과 Tailwind CSS 사용 방법 비교</vt:lpstr>
      <vt:lpstr>부트스트랩 시작하기</vt:lpstr>
      <vt:lpstr>부트스트랩 레이아웃(Bootstrap Templates)</vt:lpstr>
      <vt:lpstr>그리드 시스템</vt:lpstr>
      <vt:lpstr>타이포그래피</vt:lpstr>
      <vt:lpstr>과정 실습</vt:lpstr>
      <vt:lpstr>부트스트랩 실습</vt:lpstr>
      <vt:lpstr>부트스트랩</vt:lpstr>
      <vt:lpstr>버튼</vt:lpstr>
      <vt:lpstr>이미지</vt:lpstr>
      <vt:lpstr>콤포넌트</vt:lpstr>
      <vt:lpstr>모달</vt:lpstr>
      <vt:lpstr>드롭다운</vt:lpstr>
      <vt:lpstr>스크롤 스파이</vt:lpstr>
      <vt:lpstr>툴팁</vt:lpstr>
      <vt:lpstr>팝오버</vt:lpstr>
      <vt:lpstr>캐러셀 (Carousel - 회전목마)</vt:lpstr>
      <vt:lpstr>Navbar</vt:lpstr>
      <vt:lpstr>컬렙스</vt:lpstr>
      <vt:lpstr>Bootstrap Examples</vt:lpstr>
      <vt:lpstr>Bootstrap Examples</vt:lpstr>
      <vt:lpstr>과정 실습</vt:lpstr>
      <vt:lpstr>부트스트랩 실습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 웹 퍼블리싱</dc:title>
  <cp:lastModifiedBy>beomjoon kim</cp:lastModifiedBy>
  <cp:revision>261</cp:revision>
  <dcterms:modified xsi:type="dcterms:W3CDTF">2022-07-19T22:52:18Z</dcterms:modified>
</cp:coreProperties>
</file>